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90" r:id="rId3"/>
    <p:sldId id="298" r:id="rId4"/>
    <p:sldId id="308" r:id="rId5"/>
    <p:sldId id="267" r:id="rId6"/>
    <p:sldId id="316" r:id="rId7"/>
    <p:sldId id="330" r:id="rId8"/>
    <p:sldId id="276" r:id="rId9"/>
    <p:sldId id="313" r:id="rId10"/>
    <p:sldId id="312" r:id="rId11"/>
    <p:sldId id="314" r:id="rId12"/>
    <p:sldId id="315" r:id="rId13"/>
    <p:sldId id="335" r:id="rId14"/>
    <p:sldId id="277" r:id="rId15"/>
    <p:sldId id="273" r:id="rId16"/>
    <p:sldId id="279" r:id="rId17"/>
    <p:sldId id="334" r:id="rId18"/>
    <p:sldId id="331" r:id="rId19"/>
    <p:sldId id="332" r:id="rId20"/>
    <p:sldId id="333" r:id="rId21"/>
    <p:sldId id="299" r:id="rId22"/>
    <p:sldId id="309" r:id="rId23"/>
    <p:sldId id="310" r:id="rId24"/>
    <p:sldId id="311" r:id="rId25"/>
    <p:sldId id="280" r:id="rId26"/>
    <p:sldId id="294" r:id="rId27"/>
    <p:sldId id="295" r:id="rId28"/>
    <p:sldId id="281" r:id="rId29"/>
    <p:sldId id="323" r:id="rId30"/>
    <p:sldId id="283" r:id="rId31"/>
    <p:sldId id="284" r:id="rId32"/>
    <p:sldId id="285" r:id="rId33"/>
    <p:sldId id="259" r:id="rId34"/>
    <p:sldId id="269" r:id="rId35"/>
    <p:sldId id="287" r:id="rId36"/>
    <p:sldId id="328" r:id="rId37"/>
    <p:sldId id="317" r:id="rId38"/>
    <p:sldId id="258" r:id="rId39"/>
    <p:sldId id="288" r:id="rId40"/>
    <p:sldId id="324" r:id="rId41"/>
    <p:sldId id="325" r:id="rId42"/>
    <p:sldId id="270" r:id="rId43"/>
    <p:sldId id="327" r:id="rId44"/>
    <p:sldId id="326" r:id="rId45"/>
    <p:sldId id="286" r:id="rId46"/>
    <p:sldId id="271" r:id="rId47"/>
    <p:sldId id="261" r:id="rId48"/>
    <p:sldId id="300" r:id="rId49"/>
    <p:sldId id="301" r:id="rId50"/>
    <p:sldId id="302" r:id="rId51"/>
    <p:sldId id="303" r:id="rId52"/>
    <p:sldId id="260" r:id="rId53"/>
    <p:sldId id="304" r:id="rId54"/>
    <p:sldId id="305" r:id="rId55"/>
    <p:sldId id="263" r:id="rId56"/>
    <p:sldId id="320" r:id="rId57"/>
    <p:sldId id="265" r:id="rId58"/>
    <p:sldId id="291" r:id="rId59"/>
    <p:sldId id="321" r:id="rId60"/>
    <p:sldId id="322" r:id="rId61"/>
    <p:sldId id="275" r:id="rId62"/>
    <p:sldId id="274" r:id="rId63"/>
    <p:sldId id="268" r:id="rId64"/>
    <p:sldId id="32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y Mitchell" initials="BM" lastIdx="2" clrIdx="0">
    <p:extLst>
      <p:ext uri="{19B8F6BF-5375-455C-9EA6-DF929625EA0E}">
        <p15:presenceInfo xmlns:p15="http://schemas.microsoft.com/office/powerpoint/2012/main" userId="S::tui81100@temple.edu::2b152345-79f8-4c34-a5db-5635c7cb5464" providerId="AD"/>
      </p:ext>
    </p:extLst>
  </p:cmAuthor>
  <p:cmAuthor id="2" name="William Mitchell" initials="WM" lastIdx="1" clrIdx="1">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7D9BA"/>
    <a:srgbClr val="24D03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2" autoAdjust="0"/>
    <p:restoredTop sz="58519" autoAdjust="0"/>
  </p:normalViewPr>
  <p:slideViewPr>
    <p:cSldViewPr snapToGrid="0">
      <p:cViewPr varScale="1">
        <p:scale>
          <a:sx n="63" d="100"/>
          <a:sy n="63" d="100"/>
        </p:scale>
        <p:origin x="1308" y="66"/>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1T19:25:34.519" idx="1">
    <p:pos x="6468" y="422"/>
    <p:text>Add footnote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B4FB9-931D-499C-B214-3F952E8BC4E8}" type="doc">
      <dgm:prSet loTypeId="urn:microsoft.com/office/officeart/2016/7/layout/BasicLinearProcessNumbered" loCatId="process" qsTypeId="urn:microsoft.com/office/officeart/2005/8/quickstyle/simple1" qsCatId="simple" csTypeId="urn:microsoft.com/office/officeart/2005/8/colors/colorful4" csCatId="colorful"/>
      <dgm:spPr/>
      <dgm:t>
        <a:bodyPr/>
        <a:lstStyle/>
        <a:p>
          <a:endParaRPr lang="en-US"/>
        </a:p>
      </dgm:t>
    </dgm:pt>
    <dgm:pt modelId="{DDAF1F6B-26DE-4FDF-B2C9-6E8F878993C1}">
      <dgm:prSet/>
      <dgm:spPr/>
      <dgm:t>
        <a:bodyPr/>
        <a:lstStyle/>
        <a:p>
          <a:pPr algn="ctr"/>
          <a:r>
            <a:rPr lang="en-US" dirty="0"/>
            <a:t>Children will demonstrate greater representational similarity than adults. </a:t>
          </a:r>
        </a:p>
      </dgm:t>
    </dgm:pt>
    <dgm:pt modelId="{D6AC88AF-489E-41B2-A10C-A9B9CDCEDE67}" type="parTrans" cxnId="{CFD150D7-7723-4AF1-8231-12E1A2D7F765}">
      <dgm:prSet/>
      <dgm:spPr/>
      <dgm:t>
        <a:bodyPr/>
        <a:lstStyle/>
        <a:p>
          <a:endParaRPr lang="en-US"/>
        </a:p>
      </dgm:t>
    </dgm:pt>
    <dgm:pt modelId="{A831BA46-12D0-4976-9FA6-74C17A95D3D4}" type="sibTrans" cxnId="{CFD150D7-7723-4AF1-8231-12E1A2D7F765}">
      <dgm:prSet phldrT="1" phldr="0"/>
      <dgm:spPr/>
      <dgm:t>
        <a:bodyPr/>
        <a:lstStyle/>
        <a:p>
          <a:r>
            <a:rPr lang="en-US" dirty="0"/>
            <a:t>1</a:t>
          </a:r>
        </a:p>
      </dgm:t>
    </dgm:pt>
    <dgm:pt modelId="{1A8E9786-171A-4F91-9F5D-4575E283F9DF}">
      <dgm:prSet/>
      <dgm:spPr/>
      <dgm:t>
        <a:bodyPr/>
        <a:lstStyle/>
        <a:p>
          <a:pPr algn="ctr"/>
          <a:r>
            <a:rPr lang="en-US" dirty="0"/>
            <a:t>Children will generate greater discrepancies in valenced representational similarity than adults.</a:t>
          </a:r>
        </a:p>
      </dgm:t>
    </dgm:pt>
    <dgm:pt modelId="{3894009D-4F26-4BCE-9BC3-B878411877C0}" type="parTrans" cxnId="{A691B2BB-9AD7-48EA-BD83-28EA6C3B801C}">
      <dgm:prSet/>
      <dgm:spPr/>
      <dgm:t>
        <a:bodyPr/>
        <a:lstStyle/>
        <a:p>
          <a:endParaRPr lang="en-US"/>
        </a:p>
      </dgm:t>
    </dgm:pt>
    <dgm:pt modelId="{883D9238-8070-4376-A406-EC8CB9B437A6}" type="sibTrans" cxnId="{A691B2BB-9AD7-48EA-BD83-28EA6C3B801C}">
      <dgm:prSet phldrT="2" phldr="0"/>
      <dgm:spPr/>
      <dgm:t>
        <a:bodyPr/>
        <a:lstStyle/>
        <a:p>
          <a:r>
            <a:rPr lang="en-US" dirty="0"/>
            <a:t>2</a:t>
          </a:r>
        </a:p>
      </dgm:t>
    </dgm:pt>
    <dgm:pt modelId="{12C3E010-C0DF-433E-9080-808B1FFAD327}">
      <dgm:prSet/>
      <dgm:spPr/>
      <dgm:t>
        <a:bodyPr/>
        <a:lstStyle/>
        <a:p>
          <a:pPr algn="ctr"/>
          <a:r>
            <a:rPr lang="en-US" dirty="0"/>
            <a:t>Children and adult subcortical ROI representations will be more similar than representations in the vmPFC.</a:t>
          </a:r>
        </a:p>
      </dgm:t>
    </dgm:pt>
    <dgm:pt modelId="{BF3BC8E4-0E01-44E4-8741-50F5F1C175E0}" type="parTrans" cxnId="{5440919D-AB10-4A4A-873C-A6AE78F43B83}">
      <dgm:prSet/>
      <dgm:spPr/>
      <dgm:t>
        <a:bodyPr/>
        <a:lstStyle/>
        <a:p>
          <a:endParaRPr lang="en-US"/>
        </a:p>
      </dgm:t>
    </dgm:pt>
    <dgm:pt modelId="{5C21A867-6FC4-4839-A885-6D00BF35839C}" type="sibTrans" cxnId="{5440919D-AB10-4A4A-873C-A6AE78F43B83}">
      <dgm:prSet phldrT="3" phldr="0"/>
      <dgm:spPr/>
      <dgm:t>
        <a:bodyPr/>
        <a:lstStyle/>
        <a:p>
          <a:r>
            <a:rPr lang="en-US" dirty="0"/>
            <a:t>3</a:t>
          </a:r>
        </a:p>
      </dgm:t>
    </dgm:pt>
    <dgm:pt modelId="{99A9F007-5721-424B-BE98-23CC70C06305}" type="pres">
      <dgm:prSet presAssocID="{B2BB4FB9-931D-499C-B214-3F952E8BC4E8}" presName="Name0" presStyleCnt="0">
        <dgm:presLayoutVars>
          <dgm:animLvl val="lvl"/>
          <dgm:resizeHandles val="exact"/>
        </dgm:presLayoutVars>
      </dgm:prSet>
      <dgm:spPr/>
    </dgm:pt>
    <dgm:pt modelId="{74DB2F3A-6C97-4808-90CA-1360B9B398C8}" type="pres">
      <dgm:prSet presAssocID="{DDAF1F6B-26DE-4FDF-B2C9-6E8F878993C1}" presName="compositeNode" presStyleCnt="0">
        <dgm:presLayoutVars>
          <dgm:bulletEnabled val="1"/>
        </dgm:presLayoutVars>
      </dgm:prSet>
      <dgm:spPr/>
    </dgm:pt>
    <dgm:pt modelId="{F34FB02D-4BF6-447B-8CEC-3FC29A8A43C6}" type="pres">
      <dgm:prSet presAssocID="{DDAF1F6B-26DE-4FDF-B2C9-6E8F878993C1}" presName="bgRect" presStyleLbl="bgAccFollowNode1" presStyleIdx="0" presStyleCnt="3"/>
      <dgm:spPr/>
    </dgm:pt>
    <dgm:pt modelId="{A0FBDC86-BE2F-45A7-8271-DD5B7E5A1AD8}" type="pres">
      <dgm:prSet presAssocID="{A831BA46-12D0-4976-9FA6-74C17A95D3D4}" presName="sibTransNodeCircle" presStyleLbl="alignNode1" presStyleIdx="0" presStyleCnt="6">
        <dgm:presLayoutVars>
          <dgm:chMax val="0"/>
          <dgm:bulletEnabled/>
        </dgm:presLayoutVars>
      </dgm:prSet>
      <dgm:spPr/>
    </dgm:pt>
    <dgm:pt modelId="{397BE48A-2371-49D2-A9D4-88E32431F2D9}" type="pres">
      <dgm:prSet presAssocID="{DDAF1F6B-26DE-4FDF-B2C9-6E8F878993C1}" presName="bottomLine" presStyleLbl="alignNode1" presStyleIdx="1" presStyleCnt="6">
        <dgm:presLayoutVars/>
      </dgm:prSet>
      <dgm:spPr/>
    </dgm:pt>
    <dgm:pt modelId="{6C022EB0-A26C-430A-B184-DEDB6D55A701}" type="pres">
      <dgm:prSet presAssocID="{DDAF1F6B-26DE-4FDF-B2C9-6E8F878993C1}" presName="nodeText" presStyleLbl="bgAccFollowNode1" presStyleIdx="0" presStyleCnt="3">
        <dgm:presLayoutVars>
          <dgm:bulletEnabled val="1"/>
        </dgm:presLayoutVars>
      </dgm:prSet>
      <dgm:spPr/>
    </dgm:pt>
    <dgm:pt modelId="{5F5C8C49-6D50-4F77-9864-C22E4085FCC2}" type="pres">
      <dgm:prSet presAssocID="{A831BA46-12D0-4976-9FA6-74C17A95D3D4}" presName="sibTrans" presStyleCnt="0"/>
      <dgm:spPr/>
    </dgm:pt>
    <dgm:pt modelId="{3A1AB586-18DB-4DDD-9FE6-4160E5F8AD6B}" type="pres">
      <dgm:prSet presAssocID="{1A8E9786-171A-4F91-9F5D-4575E283F9DF}" presName="compositeNode" presStyleCnt="0">
        <dgm:presLayoutVars>
          <dgm:bulletEnabled val="1"/>
        </dgm:presLayoutVars>
      </dgm:prSet>
      <dgm:spPr/>
    </dgm:pt>
    <dgm:pt modelId="{664D762B-F3F4-40A7-B756-C40E1380ACAB}" type="pres">
      <dgm:prSet presAssocID="{1A8E9786-171A-4F91-9F5D-4575E283F9DF}" presName="bgRect" presStyleLbl="bgAccFollowNode1" presStyleIdx="1" presStyleCnt="3"/>
      <dgm:spPr/>
    </dgm:pt>
    <dgm:pt modelId="{223501FA-501A-43E5-93D3-C97C15E8D6C3}" type="pres">
      <dgm:prSet presAssocID="{883D9238-8070-4376-A406-EC8CB9B437A6}" presName="sibTransNodeCircle" presStyleLbl="alignNode1" presStyleIdx="2" presStyleCnt="6">
        <dgm:presLayoutVars>
          <dgm:chMax val="0"/>
          <dgm:bulletEnabled/>
        </dgm:presLayoutVars>
      </dgm:prSet>
      <dgm:spPr/>
    </dgm:pt>
    <dgm:pt modelId="{EAF932C5-0162-4195-92D6-F699362A1A10}" type="pres">
      <dgm:prSet presAssocID="{1A8E9786-171A-4F91-9F5D-4575E283F9DF}" presName="bottomLine" presStyleLbl="alignNode1" presStyleIdx="3" presStyleCnt="6">
        <dgm:presLayoutVars/>
      </dgm:prSet>
      <dgm:spPr/>
    </dgm:pt>
    <dgm:pt modelId="{275FF381-F385-4685-BB1D-369790647D48}" type="pres">
      <dgm:prSet presAssocID="{1A8E9786-171A-4F91-9F5D-4575E283F9DF}" presName="nodeText" presStyleLbl="bgAccFollowNode1" presStyleIdx="1" presStyleCnt="3">
        <dgm:presLayoutVars>
          <dgm:bulletEnabled val="1"/>
        </dgm:presLayoutVars>
      </dgm:prSet>
      <dgm:spPr/>
    </dgm:pt>
    <dgm:pt modelId="{F831294C-2651-4DD1-8FB9-710E43F1B842}" type="pres">
      <dgm:prSet presAssocID="{883D9238-8070-4376-A406-EC8CB9B437A6}" presName="sibTrans" presStyleCnt="0"/>
      <dgm:spPr/>
    </dgm:pt>
    <dgm:pt modelId="{D9A3A199-A17F-49FD-AFBD-51161771EF3F}" type="pres">
      <dgm:prSet presAssocID="{12C3E010-C0DF-433E-9080-808B1FFAD327}" presName="compositeNode" presStyleCnt="0">
        <dgm:presLayoutVars>
          <dgm:bulletEnabled val="1"/>
        </dgm:presLayoutVars>
      </dgm:prSet>
      <dgm:spPr/>
    </dgm:pt>
    <dgm:pt modelId="{BCA89565-730B-47B8-BB24-90F36B208B0B}" type="pres">
      <dgm:prSet presAssocID="{12C3E010-C0DF-433E-9080-808B1FFAD327}" presName="bgRect" presStyleLbl="bgAccFollowNode1" presStyleIdx="2" presStyleCnt="3" custLinFactNeighborX="0" custLinFactNeighborY="-290"/>
      <dgm:spPr/>
    </dgm:pt>
    <dgm:pt modelId="{EFB24EBD-061F-4451-91CA-AA021BFFDBF7}" type="pres">
      <dgm:prSet presAssocID="{5C21A867-6FC4-4839-A885-6D00BF35839C}" presName="sibTransNodeCircle" presStyleLbl="alignNode1" presStyleIdx="4" presStyleCnt="6">
        <dgm:presLayoutVars>
          <dgm:chMax val="0"/>
          <dgm:bulletEnabled/>
        </dgm:presLayoutVars>
      </dgm:prSet>
      <dgm:spPr/>
    </dgm:pt>
    <dgm:pt modelId="{CABA3AA5-E572-4519-BC2F-13BD0AB12AF8}" type="pres">
      <dgm:prSet presAssocID="{12C3E010-C0DF-433E-9080-808B1FFAD327}" presName="bottomLine" presStyleLbl="alignNode1" presStyleIdx="5" presStyleCnt="6">
        <dgm:presLayoutVars/>
      </dgm:prSet>
      <dgm:spPr/>
    </dgm:pt>
    <dgm:pt modelId="{E9826F51-2053-4BE1-B07F-2D091EDD6262}" type="pres">
      <dgm:prSet presAssocID="{12C3E010-C0DF-433E-9080-808B1FFAD327}" presName="nodeText" presStyleLbl="bgAccFollowNode1" presStyleIdx="2" presStyleCnt="3">
        <dgm:presLayoutVars>
          <dgm:bulletEnabled val="1"/>
        </dgm:presLayoutVars>
      </dgm:prSet>
      <dgm:spPr/>
    </dgm:pt>
  </dgm:ptLst>
  <dgm:cxnLst>
    <dgm:cxn modelId="{69A2DF19-5538-42BF-940C-5AB920568401}" type="presOf" srcId="{5C21A867-6FC4-4839-A885-6D00BF35839C}" destId="{EFB24EBD-061F-4451-91CA-AA021BFFDBF7}" srcOrd="0" destOrd="0" presId="urn:microsoft.com/office/officeart/2016/7/layout/BasicLinearProcessNumbered"/>
    <dgm:cxn modelId="{19BBC631-04F2-4FAC-95B5-D2805395FC36}" type="presOf" srcId="{1A8E9786-171A-4F91-9F5D-4575E283F9DF}" destId="{275FF381-F385-4685-BB1D-369790647D48}" srcOrd="1" destOrd="0" presId="urn:microsoft.com/office/officeart/2016/7/layout/BasicLinearProcessNumbered"/>
    <dgm:cxn modelId="{F2769066-7860-422F-B194-655B4AAB5BF1}" type="presOf" srcId="{1A8E9786-171A-4F91-9F5D-4575E283F9DF}" destId="{664D762B-F3F4-40A7-B756-C40E1380ACAB}" srcOrd="0" destOrd="0" presId="urn:microsoft.com/office/officeart/2016/7/layout/BasicLinearProcessNumbered"/>
    <dgm:cxn modelId="{6CF7384C-E8E0-4E62-AD57-459567F7CA2E}" type="presOf" srcId="{DDAF1F6B-26DE-4FDF-B2C9-6E8F878993C1}" destId="{6C022EB0-A26C-430A-B184-DEDB6D55A701}" srcOrd="1" destOrd="0" presId="urn:microsoft.com/office/officeart/2016/7/layout/BasicLinearProcessNumbered"/>
    <dgm:cxn modelId="{06F67654-5596-4A57-9F74-70F90E7F4600}" type="presOf" srcId="{DDAF1F6B-26DE-4FDF-B2C9-6E8F878993C1}" destId="{F34FB02D-4BF6-447B-8CEC-3FC29A8A43C6}" srcOrd="0" destOrd="0" presId="urn:microsoft.com/office/officeart/2016/7/layout/BasicLinearProcessNumbered"/>
    <dgm:cxn modelId="{3621AF7B-3CC3-46C9-A9A5-06A86E3ADFB4}" type="presOf" srcId="{12C3E010-C0DF-433E-9080-808B1FFAD327}" destId="{BCA89565-730B-47B8-BB24-90F36B208B0B}" srcOrd="0" destOrd="0" presId="urn:microsoft.com/office/officeart/2016/7/layout/BasicLinearProcessNumbered"/>
    <dgm:cxn modelId="{4B5D0B7C-2B96-40DA-BBFC-B1B24E2679B3}" type="presOf" srcId="{A831BA46-12D0-4976-9FA6-74C17A95D3D4}" destId="{A0FBDC86-BE2F-45A7-8271-DD5B7E5A1AD8}" srcOrd="0" destOrd="0" presId="urn:microsoft.com/office/officeart/2016/7/layout/BasicLinearProcessNumbered"/>
    <dgm:cxn modelId="{7F10158B-5D1D-4281-8332-71019D1D12C7}" type="presOf" srcId="{12C3E010-C0DF-433E-9080-808B1FFAD327}" destId="{E9826F51-2053-4BE1-B07F-2D091EDD6262}" srcOrd="1" destOrd="0" presId="urn:microsoft.com/office/officeart/2016/7/layout/BasicLinearProcessNumbered"/>
    <dgm:cxn modelId="{5440919D-AB10-4A4A-873C-A6AE78F43B83}" srcId="{B2BB4FB9-931D-499C-B214-3F952E8BC4E8}" destId="{12C3E010-C0DF-433E-9080-808B1FFAD327}" srcOrd="2" destOrd="0" parTransId="{BF3BC8E4-0E01-44E4-8741-50F5F1C175E0}" sibTransId="{5C21A867-6FC4-4839-A885-6D00BF35839C}"/>
    <dgm:cxn modelId="{FC983CB9-F36C-4A97-AFCD-4E4D86A860E8}" type="presOf" srcId="{883D9238-8070-4376-A406-EC8CB9B437A6}" destId="{223501FA-501A-43E5-93D3-C97C15E8D6C3}" srcOrd="0" destOrd="0" presId="urn:microsoft.com/office/officeart/2016/7/layout/BasicLinearProcessNumbered"/>
    <dgm:cxn modelId="{A691B2BB-9AD7-48EA-BD83-28EA6C3B801C}" srcId="{B2BB4FB9-931D-499C-B214-3F952E8BC4E8}" destId="{1A8E9786-171A-4F91-9F5D-4575E283F9DF}" srcOrd="1" destOrd="0" parTransId="{3894009D-4F26-4BCE-9BC3-B878411877C0}" sibTransId="{883D9238-8070-4376-A406-EC8CB9B437A6}"/>
    <dgm:cxn modelId="{CFD150D7-7723-4AF1-8231-12E1A2D7F765}" srcId="{B2BB4FB9-931D-499C-B214-3F952E8BC4E8}" destId="{DDAF1F6B-26DE-4FDF-B2C9-6E8F878993C1}" srcOrd="0" destOrd="0" parTransId="{D6AC88AF-489E-41B2-A10C-A9B9CDCEDE67}" sibTransId="{A831BA46-12D0-4976-9FA6-74C17A95D3D4}"/>
    <dgm:cxn modelId="{2F57F3E8-5514-4ADD-8A91-0EA54D63D083}" type="presOf" srcId="{B2BB4FB9-931D-499C-B214-3F952E8BC4E8}" destId="{99A9F007-5721-424B-BE98-23CC70C06305}" srcOrd="0" destOrd="0" presId="urn:microsoft.com/office/officeart/2016/7/layout/BasicLinearProcessNumbered"/>
    <dgm:cxn modelId="{4965E187-7EC3-4A6F-95DA-6965DFCF3FB4}" type="presParOf" srcId="{99A9F007-5721-424B-BE98-23CC70C06305}" destId="{74DB2F3A-6C97-4808-90CA-1360B9B398C8}" srcOrd="0" destOrd="0" presId="urn:microsoft.com/office/officeart/2016/7/layout/BasicLinearProcessNumbered"/>
    <dgm:cxn modelId="{9B63A3D7-9FFD-4329-99ED-B0A35B1F7841}" type="presParOf" srcId="{74DB2F3A-6C97-4808-90CA-1360B9B398C8}" destId="{F34FB02D-4BF6-447B-8CEC-3FC29A8A43C6}" srcOrd="0" destOrd="0" presId="urn:microsoft.com/office/officeart/2016/7/layout/BasicLinearProcessNumbered"/>
    <dgm:cxn modelId="{D008F0AE-AA10-40B3-AD33-5EE54E058B64}" type="presParOf" srcId="{74DB2F3A-6C97-4808-90CA-1360B9B398C8}" destId="{A0FBDC86-BE2F-45A7-8271-DD5B7E5A1AD8}" srcOrd="1" destOrd="0" presId="urn:microsoft.com/office/officeart/2016/7/layout/BasicLinearProcessNumbered"/>
    <dgm:cxn modelId="{31063E32-0560-4423-90A9-CD3A3C330739}" type="presParOf" srcId="{74DB2F3A-6C97-4808-90CA-1360B9B398C8}" destId="{397BE48A-2371-49D2-A9D4-88E32431F2D9}" srcOrd="2" destOrd="0" presId="urn:microsoft.com/office/officeart/2016/7/layout/BasicLinearProcessNumbered"/>
    <dgm:cxn modelId="{8F8BBAD4-35CE-48D7-AD47-72B1229BA9DA}" type="presParOf" srcId="{74DB2F3A-6C97-4808-90CA-1360B9B398C8}" destId="{6C022EB0-A26C-430A-B184-DEDB6D55A701}" srcOrd="3" destOrd="0" presId="urn:microsoft.com/office/officeart/2016/7/layout/BasicLinearProcessNumbered"/>
    <dgm:cxn modelId="{58023861-69D7-4CFD-BCD8-05BF0698E5F3}" type="presParOf" srcId="{99A9F007-5721-424B-BE98-23CC70C06305}" destId="{5F5C8C49-6D50-4F77-9864-C22E4085FCC2}" srcOrd="1" destOrd="0" presId="urn:microsoft.com/office/officeart/2016/7/layout/BasicLinearProcessNumbered"/>
    <dgm:cxn modelId="{7EA60714-50B5-484A-B91F-F575FF4287CF}" type="presParOf" srcId="{99A9F007-5721-424B-BE98-23CC70C06305}" destId="{3A1AB586-18DB-4DDD-9FE6-4160E5F8AD6B}" srcOrd="2" destOrd="0" presId="urn:microsoft.com/office/officeart/2016/7/layout/BasicLinearProcessNumbered"/>
    <dgm:cxn modelId="{EFF6F2AE-6DCF-440C-8C94-FD0DC41515F6}" type="presParOf" srcId="{3A1AB586-18DB-4DDD-9FE6-4160E5F8AD6B}" destId="{664D762B-F3F4-40A7-B756-C40E1380ACAB}" srcOrd="0" destOrd="0" presId="urn:microsoft.com/office/officeart/2016/7/layout/BasicLinearProcessNumbered"/>
    <dgm:cxn modelId="{FB515692-C8DB-44AF-A26C-87B85F173BAA}" type="presParOf" srcId="{3A1AB586-18DB-4DDD-9FE6-4160E5F8AD6B}" destId="{223501FA-501A-43E5-93D3-C97C15E8D6C3}" srcOrd="1" destOrd="0" presId="urn:microsoft.com/office/officeart/2016/7/layout/BasicLinearProcessNumbered"/>
    <dgm:cxn modelId="{22E101BA-0FF8-4467-B7A7-53FBD4AD2999}" type="presParOf" srcId="{3A1AB586-18DB-4DDD-9FE6-4160E5F8AD6B}" destId="{EAF932C5-0162-4195-92D6-F699362A1A10}" srcOrd="2" destOrd="0" presId="urn:microsoft.com/office/officeart/2016/7/layout/BasicLinearProcessNumbered"/>
    <dgm:cxn modelId="{D6C04FF7-137A-4BE8-8A70-6F68A7CD2A97}" type="presParOf" srcId="{3A1AB586-18DB-4DDD-9FE6-4160E5F8AD6B}" destId="{275FF381-F385-4685-BB1D-369790647D48}" srcOrd="3" destOrd="0" presId="urn:microsoft.com/office/officeart/2016/7/layout/BasicLinearProcessNumbered"/>
    <dgm:cxn modelId="{9B4335BE-E88C-4092-AED0-C0D00824FBEB}" type="presParOf" srcId="{99A9F007-5721-424B-BE98-23CC70C06305}" destId="{F831294C-2651-4DD1-8FB9-710E43F1B842}" srcOrd="3" destOrd="0" presId="urn:microsoft.com/office/officeart/2016/7/layout/BasicLinearProcessNumbered"/>
    <dgm:cxn modelId="{F8FC65BD-9A65-4607-BB59-F3DB909328E1}" type="presParOf" srcId="{99A9F007-5721-424B-BE98-23CC70C06305}" destId="{D9A3A199-A17F-49FD-AFBD-51161771EF3F}" srcOrd="4" destOrd="0" presId="urn:microsoft.com/office/officeart/2016/7/layout/BasicLinearProcessNumbered"/>
    <dgm:cxn modelId="{6184A1CF-08D1-4E86-93EA-B7003AC35B9B}" type="presParOf" srcId="{D9A3A199-A17F-49FD-AFBD-51161771EF3F}" destId="{BCA89565-730B-47B8-BB24-90F36B208B0B}" srcOrd="0" destOrd="0" presId="urn:microsoft.com/office/officeart/2016/7/layout/BasicLinearProcessNumbered"/>
    <dgm:cxn modelId="{8E513C78-7E0B-46DB-9B43-E847859984B4}" type="presParOf" srcId="{D9A3A199-A17F-49FD-AFBD-51161771EF3F}" destId="{EFB24EBD-061F-4451-91CA-AA021BFFDBF7}" srcOrd="1" destOrd="0" presId="urn:microsoft.com/office/officeart/2016/7/layout/BasicLinearProcessNumbered"/>
    <dgm:cxn modelId="{AE943E10-5D5C-48E1-BC78-7CA8C7B649B6}" type="presParOf" srcId="{D9A3A199-A17F-49FD-AFBD-51161771EF3F}" destId="{CABA3AA5-E572-4519-BC2F-13BD0AB12AF8}" srcOrd="2" destOrd="0" presId="urn:microsoft.com/office/officeart/2016/7/layout/BasicLinearProcessNumbered"/>
    <dgm:cxn modelId="{B269EFF2-C611-4586-83E0-F0D4044E6999}" type="presParOf" srcId="{D9A3A199-A17F-49FD-AFBD-51161771EF3F}" destId="{E9826F51-2053-4BE1-B07F-2D091EDD6262}"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FB02D-4BF6-447B-8CEC-3FC29A8A43C6}">
      <dsp:nvSpPr>
        <dsp:cNvPr id="0" name=""/>
        <dsp:cNvSpPr/>
      </dsp:nvSpPr>
      <dsp:spPr>
        <a:xfrm>
          <a:off x="0" y="150451"/>
          <a:ext cx="2923783" cy="409329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950" tIns="330200" rIns="227950" bIns="330200" numCol="1" spcCol="1270" anchor="t" anchorCtr="0">
          <a:noAutofit/>
        </a:bodyPr>
        <a:lstStyle/>
        <a:p>
          <a:pPr marL="0" lvl="0" indent="0" algn="ctr" defTabSz="933450">
            <a:lnSpc>
              <a:spcPct val="90000"/>
            </a:lnSpc>
            <a:spcBef>
              <a:spcPct val="0"/>
            </a:spcBef>
            <a:spcAft>
              <a:spcPct val="35000"/>
            </a:spcAft>
            <a:buNone/>
          </a:pPr>
          <a:r>
            <a:rPr lang="en-US" sz="2100" kern="1200" dirty="0"/>
            <a:t>Children will demonstrate greater representational similarity than adults. </a:t>
          </a:r>
        </a:p>
      </dsp:txBody>
      <dsp:txXfrm>
        <a:off x="0" y="1705904"/>
        <a:ext cx="2923783" cy="2455978"/>
      </dsp:txXfrm>
    </dsp:sp>
    <dsp:sp modelId="{A0FBDC86-BE2F-45A7-8271-DD5B7E5A1AD8}">
      <dsp:nvSpPr>
        <dsp:cNvPr id="0" name=""/>
        <dsp:cNvSpPr/>
      </dsp:nvSpPr>
      <dsp:spPr>
        <a:xfrm>
          <a:off x="847897" y="559781"/>
          <a:ext cx="1227989" cy="122798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739" tIns="12700" rIns="95739" bIns="12700" numCol="1" spcCol="1270" anchor="ctr" anchorCtr="0">
          <a:noAutofit/>
        </a:bodyPr>
        <a:lstStyle/>
        <a:p>
          <a:pPr marL="0" lvl="0" indent="0" algn="ctr" defTabSz="2133600">
            <a:lnSpc>
              <a:spcPct val="90000"/>
            </a:lnSpc>
            <a:spcBef>
              <a:spcPct val="0"/>
            </a:spcBef>
            <a:spcAft>
              <a:spcPct val="35000"/>
            </a:spcAft>
            <a:buNone/>
          </a:pPr>
          <a:r>
            <a:rPr lang="en-US" sz="4800" kern="1200" dirty="0"/>
            <a:t>1</a:t>
          </a:r>
        </a:p>
      </dsp:txBody>
      <dsp:txXfrm>
        <a:off x="1027732" y="739616"/>
        <a:ext cx="868319" cy="868319"/>
      </dsp:txXfrm>
    </dsp:sp>
    <dsp:sp modelId="{397BE48A-2371-49D2-A9D4-88E32431F2D9}">
      <dsp:nvSpPr>
        <dsp:cNvPr id="0" name=""/>
        <dsp:cNvSpPr/>
      </dsp:nvSpPr>
      <dsp:spPr>
        <a:xfrm>
          <a:off x="0" y="4243676"/>
          <a:ext cx="2923783" cy="72"/>
        </a:xfrm>
        <a:prstGeom prst="rect">
          <a:avLst/>
        </a:prstGeom>
        <a:solidFill>
          <a:schemeClr val="accent4">
            <a:hueOff val="1960178"/>
            <a:satOff val="-8155"/>
            <a:lumOff val="1922"/>
            <a:alphaOff val="0"/>
          </a:schemeClr>
        </a:solidFill>
        <a:ln w="12700" cap="flat" cmpd="sng" algn="ctr">
          <a:solidFill>
            <a:schemeClr val="accent4">
              <a:hueOff val="1960178"/>
              <a:satOff val="-8155"/>
              <a:lumOff val="1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D762B-F3F4-40A7-B756-C40E1380ACAB}">
      <dsp:nvSpPr>
        <dsp:cNvPr id="0" name=""/>
        <dsp:cNvSpPr/>
      </dsp:nvSpPr>
      <dsp:spPr>
        <a:xfrm>
          <a:off x="3216161" y="150451"/>
          <a:ext cx="2923783" cy="4093296"/>
        </a:xfrm>
        <a:prstGeom prst="rect">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950" tIns="330200" rIns="227950" bIns="330200" numCol="1" spcCol="1270" anchor="t" anchorCtr="0">
          <a:noAutofit/>
        </a:bodyPr>
        <a:lstStyle/>
        <a:p>
          <a:pPr marL="0" lvl="0" indent="0" algn="ctr" defTabSz="933450">
            <a:lnSpc>
              <a:spcPct val="90000"/>
            </a:lnSpc>
            <a:spcBef>
              <a:spcPct val="0"/>
            </a:spcBef>
            <a:spcAft>
              <a:spcPct val="35000"/>
            </a:spcAft>
            <a:buNone/>
          </a:pPr>
          <a:r>
            <a:rPr lang="en-US" sz="2100" kern="1200" dirty="0"/>
            <a:t>Children will generate greater discrepancies in valenced representational similarity than adults.</a:t>
          </a:r>
        </a:p>
      </dsp:txBody>
      <dsp:txXfrm>
        <a:off x="3216161" y="1705904"/>
        <a:ext cx="2923783" cy="2455978"/>
      </dsp:txXfrm>
    </dsp:sp>
    <dsp:sp modelId="{223501FA-501A-43E5-93D3-C97C15E8D6C3}">
      <dsp:nvSpPr>
        <dsp:cNvPr id="0" name=""/>
        <dsp:cNvSpPr/>
      </dsp:nvSpPr>
      <dsp:spPr>
        <a:xfrm>
          <a:off x="4064058" y="559781"/>
          <a:ext cx="1227989" cy="1227989"/>
        </a:xfrm>
        <a:prstGeom prst="ellipse">
          <a:avLst/>
        </a:prstGeom>
        <a:solidFill>
          <a:schemeClr val="accent4">
            <a:hueOff val="3920356"/>
            <a:satOff val="-16311"/>
            <a:lumOff val="3843"/>
            <a:alphaOff val="0"/>
          </a:schemeClr>
        </a:solidFill>
        <a:ln w="12700" cap="flat" cmpd="sng" algn="ctr">
          <a:solidFill>
            <a:schemeClr val="accent4">
              <a:hueOff val="3920356"/>
              <a:satOff val="-16311"/>
              <a:lumOff val="3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739" tIns="12700" rIns="95739" bIns="12700" numCol="1" spcCol="1270" anchor="ctr" anchorCtr="0">
          <a:noAutofit/>
        </a:bodyPr>
        <a:lstStyle/>
        <a:p>
          <a:pPr marL="0" lvl="0" indent="0" algn="ctr" defTabSz="2133600">
            <a:lnSpc>
              <a:spcPct val="90000"/>
            </a:lnSpc>
            <a:spcBef>
              <a:spcPct val="0"/>
            </a:spcBef>
            <a:spcAft>
              <a:spcPct val="35000"/>
            </a:spcAft>
            <a:buNone/>
          </a:pPr>
          <a:r>
            <a:rPr lang="en-US" sz="4800" kern="1200" dirty="0"/>
            <a:t>2</a:t>
          </a:r>
        </a:p>
      </dsp:txBody>
      <dsp:txXfrm>
        <a:off x="4243893" y="739616"/>
        <a:ext cx="868319" cy="868319"/>
      </dsp:txXfrm>
    </dsp:sp>
    <dsp:sp modelId="{EAF932C5-0162-4195-92D6-F699362A1A10}">
      <dsp:nvSpPr>
        <dsp:cNvPr id="0" name=""/>
        <dsp:cNvSpPr/>
      </dsp:nvSpPr>
      <dsp:spPr>
        <a:xfrm>
          <a:off x="3216161" y="4243676"/>
          <a:ext cx="2923783" cy="72"/>
        </a:xfrm>
        <a:prstGeom prst="rect">
          <a:avLst/>
        </a:prstGeom>
        <a:solidFill>
          <a:schemeClr val="accent4">
            <a:hueOff val="5880535"/>
            <a:satOff val="-24466"/>
            <a:lumOff val="5765"/>
            <a:alphaOff val="0"/>
          </a:schemeClr>
        </a:solidFill>
        <a:ln w="12700" cap="flat" cmpd="sng" algn="ctr">
          <a:solidFill>
            <a:schemeClr val="accent4">
              <a:hueOff val="5880535"/>
              <a:satOff val="-24466"/>
              <a:lumOff val="5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89565-730B-47B8-BB24-90F36B208B0B}">
      <dsp:nvSpPr>
        <dsp:cNvPr id="0" name=""/>
        <dsp:cNvSpPr/>
      </dsp:nvSpPr>
      <dsp:spPr>
        <a:xfrm>
          <a:off x="6432323" y="138581"/>
          <a:ext cx="2923783" cy="4093296"/>
        </a:xfrm>
        <a:prstGeom prst="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950" tIns="330200" rIns="227950" bIns="330200" numCol="1" spcCol="1270" anchor="t" anchorCtr="0">
          <a:noAutofit/>
        </a:bodyPr>
        <a:lstStyle/>
        <a:p>
          <a:pPr marL="0" lvl="0" indent="0" algn="ctr" defTabSz="933450">
            <a:lnSpc>
              <a:spcPct val="90000"/>
            </a:lnSpc>
            <a:spcBef>
              <a:spcPct val="0"/>
            </a:spcBef>
            <a:spcAft>
              <a:spcPct val="35000"/>
            </a:spcAft>
            <a:buNone/>
          </a:pPr>
          <a:r>
            <a:rPr lang="en-US" sz="2100" kern="1200" dirty="0"/>
            <a:t>Children and adult subcortical ROI representations will be more similar than representations in the vmPFC.</a:t>
          </a:r>
        </a:p>
      </dsp:txBody>
      <dsp:txXfrm>
        <a:off x="6432323" y="1694033"/>
        <a:ext cx="2923783" cy="2455978"/>
      </dsp:txXfrm>
    </dsp:sp>
    <dsp:sp modelId="{EFB24EBD-061F-4451-91CA-AA021BFFDBF7}">
      <dsp:nvSpPr>
        <dsp:cNvPr id="0" name=""/>
        <dsp:cNvSpPr/>
      </dsp:nvSpPr>
      <dsp:spPr>
        <a:xfrm>
          <a:off x="7280220" y="559781"/>
          <a:ext cx="1227989" cy="1227989"/>
        </a:xfrm>
        <a:prstGeom prst="ellipse">
          <a:avLst/>
        </a:prstGeom>
        <a:solidFill>
          <a:schemeClr val="accent4">
            <a:hueOff val="7840713"/>
            <a:satOff val="-32622"/>
            <a:lumOff val="7686"/>
            <a:alphaOff val="0"/>
          </a:schemeClr>
        </a:solidFill>
        <a:ln w="12700" cap="flat" cmpd="sng" algn="ctr">
          <a:solidFill>
            <a:schemeClr val="accent4">
              <a:hueOff val="7840713"/>
              <a:satOff val="-32622"/>
              <a:lumOff val="7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739" tIns="12700" rIns="95739" bIns="12700" numCol="1" spcCol="1270" anchor="ctr" anchorCtr="0">
          <a:noAutofit/>
        </a:bodyPr>
        <a:lstStyle/>
        <a:p>
          <a:pPr marL="0" lvl="0" indent="0" algn="ctr" defTabSz="2133600">
            <a:lnSpc>
              <a:spcPct val="90000"/>
            </a:lnSpc>
            <a:spcBef>
              <a:spcPct val="0"/>
            </a:spcBef>
            <a:spcAft>
              <a:spcPct val="35000"/>
            </a:spcAft>
            <a:buNone/>
          </a:pPr>
          <a:r>
            <a:rPr lang="en-US" sz="4800" kern="1200" dirty="0"/>
            <a:t>3</a:t>
          </a:r>
        </a:p>
      </dsp:txBody>
      <dsp:txXfrm>
        <a:off x="7460055" y="739616"/>
        <a:ext cx="868319" cy="868319"/>
      </dsp:txXfrm>
    </dsp:sp>
    <dsp:sp modelId="{CABA3AA5-E572-4519-BC2F-13BD0AB12AF8}">
      <dsp:nvSpPr>
        <dsp:cNvPr id="0" name=""/>
        <dsp:cNvSpPr/>
      </dsp:nvSpPr>
      <dsp:spPr>
        <a:xfrm>
          <a:off x="6432323" y="4243676"/>
          <a:ext cx="2923783" cy="72"/>
        </a:xfrm>
        <a:prstGeom prst="rect">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7BE49-A5A2-4AC2-8955-B5450D823ED4}" type="datetimeFigureOut">
              <a:rPr lang="en-US" smtClean="0"/>
              <a:t>10/14/2021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3AEBC0-ADAA-46F6-8281-32DBEBB0CD4C}" type="slidenum">
              <a:rPr lang="en-US" smtClean="0"/>
              <a:t>‹#›</a:t>
            </a:fld>
            <a:endParaRPr lang="en-US" dirty="0"/>
          </a:p>
        </p:txBody>
      </p:sp>
    </p:spTree>
    <p:extLst>
      <p:ext uri="{BB962C8B-B14F-4D97-AF65-F5344CB8AC3E}">
        <p14:creationId xmlns:p14="http://schemas.microsoft.com/office/powerpoint/2010/main" val="2518257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Hi everybody</a:t>
            </a:r>
            <a:br>
              <a:rPr lang="en-US" dirty="0"/>
            </a:br>
            <a:br>
              <a:rPr lang="en-US" dirty="0"/>
            </a:br>
            <a:r>
              <a:rPr lang="en-US" dirty="0"/>
              <a:t>Thank you so much for having me.</a:t>
            </a:r>
            <a:br>
              <a:rPr lang="en-US" dirty="0"/>
            </a:br>
            <a:br>
              <a:rPr lang="en-US" dirty="0"/>
            </a:br>
            <a:r>
              <a:rPr lang="en-US" dirty="0"/>
              <a:t>My name is Billy Mitchell </a:t>
            </a:r>
            <a:br>
              <a:rPr lang="en-US" dirty="0"/>
            </a:br>
            <a:br>
              <a:rPr lang="en-US" dirty="0"/>
            </a:br>
            <a:r>
              <a:rPr lang="en-US" dirty="0"/>
              <a:t>and I'm a graduate student in Chelsea Helion's Social and Affective Neuroscience lab at Temple. </a:t>
            </a:r>
          </a:p>
          <a:p>
            <a:endParaRPr lang="en-US" dirty="0"/>
          </a:p>
          <a:p>
            <a:r>
              <a:rPr lang="en-US" dirty="0"/>
              <a:t>And I’m very honored to be able to talk to you about some of the research we have going on here.</a:t>
            </a:r>
          </a:p>
        </p:txBody>
      </p:sp>
      <p:sp>
        <p:nvSpPr>
          <p:cNvPr id="4" name="Slide Number Placeholder 3"/>
          <p:cNvSpPr>
            <a:spLocks noGrp="1"/>
          </p:cNvSpPr>
          <p:nvPr>
            <p:ph type="sldNum" sz="quarter" idx="5"/>
          </p:nvPr>
        </p:nvSpPr>
        <p:spPr/>
        <p:txBody>
          <a:bodyPr/>
          <a:lstStyle/>
          <a:p>
            <a:fld id="{133AEBC0-ADAA-46F6-8281-32DBEBB0CD4C}" type="slidenum">
              <a:rPr lang="en-US" smtClean="0"/>
              <a:t>1</a:t>
            </a:fld>
            <a:endParaRPr lang="en-US" dirty="0"/>
          </a:p>
        </p:txBody>
      </p:sp>
    </p:spTree>
    <p:extLst>
      <p:ext uri="{BB962C8B-B14F-4D97-AF65-F5344CB8AC3E}">
        <p14:creationId xmlns:p14="http://schemas.microsoft.com/office/powerpoint/2010/main" val="2471626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we can assess its relevance us our circumstances and our broader goals. If our assessments recognize an incongruence, or the meaning that we derive from this event does not match our goals, </a:t>
            </a:r>
          </a:p>
        </p:txBody>
      </p:sp>
      <p:sp>
        <p:nvSpPr>
          <p:cNvPr id="4" name="Slide Number Placeholder 3"/>
          <p:cNvSpPr>
            <a:spLocks noGrp="1"/>
          </p:cNvSpPr>
          <p:nvPr>
            <p:ph type="sldNum" sz="quarter" idx="5"/>
          </p:nvPr>
        </p:nvSpPr>
        <p:spPr/>
        <p:txBody>
          <a:bodyPr/>
          <a:lstStyle/>
          <a:p>
            <a:fld id="{133AEBC0-ADAA-46F6-8281-32DBEBB0CD4C}" type="slidenum">
              <a:rPr lang="en-US" smtClean="0"/>
              <a:t>10</a:t>
            </a:fld>
            <a:endParaRPr lang="en-US" dirty="0"/>
          </a:p>
        </p:txBody>
      </p:sp>
    </p:spTree>
    <p:extLst>
      <p:ext uri="{BB962C8B-B14F-4D97-AF65-F5344CB8AC3E}">
        <p14:creationId xmlns:p14="http://schemas.microsoft.com/office/powerpoint/2010/main" val="2677570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then engage regulatory cognitions to help align our affective states with our goals</a:t>
            </a:r>
          </a:p>
        </p:txBody>
      </p:sp>
      <p:sp>
        <p:nvSpPr>
          <p:cNvPr id="4" name="Slide Number Placeholder 3"/>
          <p:cNvSpPr>
            <a:spLocks noGrp="1"/>
          </p:cNvSpPr>
          <p:nvPr>
            <p:ph type="sldNum" sz="quarter" idx="5"/>
          </p:nvPr>
        </p:nvSpPr>
        <p:spPr/>
        <p:txBody>
          <a:bodyPr/>
          <a:lstStyle/>
          <a:p>
            <a:fld id="{133AEBC0-ADAA-46F6-8281-32DBEBB0CD4C}" type="slidenum">
              <a:rPr lang="en-US" smtClean="0"/>
              <a:t>11</a:t>
            </a:fld>
            <a:endParaRPr lang="en-US" dirty="0"/>
          </a:p>
        </p:txBody>
      </p:sp>
    </p:spTree>
    <p:extLst>
      <p:ext uri="{BB962C8B-B14F-4D97-AF65-F5344CB8AC3E}">
        <p14:creationId xmlns:p14="http://schemas.microsoft.com/office/powerpoint/2010/main" val="554077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make changes to our circumstances to achieve those goals. </a:t>
            </a:r>
          </a:p>
          <a:p>
            <a:endParaRPr lang="en-US" dirty="0"/>
          </a:p>
          <a:p>
            <a:r>
              <a:rPr lang="en-US" dirty="0"/>
              <a:t>And again, this is an oversimplified model.</a:t>
            </a:r>
          </a:p>
          <a:p>
            <a:endParaRPr lang="en-US" dirty="0"/>
          </a:p>
          <a:p>
            <a:r>
              <a:rPr lang="en-US" dirty="0"/>
              <a:t>In reality, there exists derivates of this </a:t>
            </a:r>
            <a:br>
              <a:rPr lang="en-US" dirty="0"/>
            </a:br>
            <a:br>
              <a:rPr lang="en-US" dirty="0"/>
            </a:br>
            <a:r>
              <a:rPr lang="en-US" dirty="0"/>
              <a:t>like trying to pre-emptively regulate affective experiences that haven’t happen yet</a:t>
            </a:r>
          </a:p>
          <a:p>
            <a:endParaRPr lang="en-US" dirty="0"/>
          </a:p>
          <a:p>
            <a:r>
              <a:rPr lang="en-US" dirty="0"/>
              <a:t>And regulating our regulations</a:t>
            </a:r>
          </a:p>
          <a:p>
            <a:endParaRPr lang="en-US" dirty="0"/>
          </a:p>
          <a:p>
            <a:r>
              <a:rPr lang="en-US" dirty="0"/>
              <a:t>But for illustrative purposes </a:t>
            </a:r>
          </a:p>
          <a:p>
            <a:endParaRPr lang="en-US" dirty="0"/>
          </a:p>
          <a:p>
            <a:r>
              <a:rPr lang="en-US" dirty="0"/>
              <a:t>This linear model is a little easier to digest. </a:t>
            </a:r>
          </a:p>
          <a:p>
            <a:endParaRPr lang="en-US" dirty="0"/>
          </a:p>
          <a:p>
            <a:r>
              <a:rPr lang="en-US" dirty="0"/>
              <a:t>(PAUSE)</a:t>
            </a:r>
          </a:p>
          <a:p>
            <a:endParaRPr lang="en-US" dirty="0"/>
          </a:p>
          <a:p>
            <a:r>
              <a:rPr lang="en-US" dirty="0"/>
              <a:t>so again, before we can think about making broader statements about regulation, </a:t>
            </a:r>
          </a:p>
          <a:p>
            <a:endParaRPr lang="en-US" dirty="0"/>
          </a:p>
          <a:p>
            <a:r>
              <a:rPr lang="en-US" dirty="0"/>
              <a:t>it's important that we understand the information that's being fed into the regulation processes. </a:t>
            </a:r>
          </a:p>
          <a:p>
            <a:endParaRPr lang="en-US" dirty="0"/>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12</a:t>
            </a:fld>
            <a:endParaRPr lang="en-US" dirty="0"/>
          </a:p>
        </p:txBody>
      </p:sp>
    </p:spTree>
    <p:extLst>
      <p:ext uri="{BB962C8B-B14F-4D97-AF65-F5344CB8AC3E}">
        <p14:creationId xmlns:p14="http://schemas.microsoft.com/office/powerpoint/2010/main" val="404234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two people were thinking about the same affective experience in different ways it maybe reasonable to assume that later stages would differ as well. </a:t>
            </a:r>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not only could these differences exist from person to person, but also within the same person across development. </a:t>
            </a:r>
          </a:p>
          <a:p>
            <a:endParaRPr lang="en-US" dirty="0"/>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13</a:t>
            </a:fld>
            <a:endParaRPr lang="en-US" dirty="0"/>
          </a:p>
        </p:txBody>
      </p:sp>
    </p:spTree>
    <p:extLst>
      <p:ext uri="{BB962C8B-B14F-4D97-AF65-F5344CB8AC3E}">
        <p14:creationId xmlns:p14="http://schemas.microsoft.com/office/powerpoint/2010/main" val="282739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such, development is a context that is absolutely crucial to our understanding of affective phenomena. </a:t>
            </a:r>
          </a:p>
          <a:p>
            <a:endParaRPr lang="en-US" baseline="0" dirty="0"/>
          </a:p>
          <a:p>
            <a:r>
              <a:rPr lang="en-US" baseline="0" dirty="0"/>
              <a:t>previous research has identified some milestones in behavioral and neural development that should have implications on this phenomena. </a:t>
            </a:r>
            <a:endParaRPr lang="en-US" dirty="0"/>
          </a:p>
        </p:txBody>
      </p:sp>
      <p:sp>
        <p:nvSpPr>
          <p:cNvPr id="4" name="Slide Number Placeholder 3"/>
          <p:cNvSpPr>
            <a:spLocks noGrp="1"/>
          </p:cNvSpPr>
          <p:nvPr>
            <p:ph type="sldNum" sz="quarter" idx="10"/>
          </p:nvPr>
        </p:nvSpPr>
        <p:spPr/>
        <p:txBody>
          <a:bodyPr/>
          <a:lstStyle/>
          <a:p>
            <a:fld id="{133AEBC0-ADAA-46F6-8281-32DBEBB0CD4C}" type="slidenum">
              <a:rPr lang="en-US" smtClean="0"/>
              <a:t>14</a:t>
            </a:fld>
            <a:endParaRPr lang="en-US" dirty="0"/>
          </a:p>
        </p:txBody>
      </p:sp>
    </p:spTree>
    <p:extLst>
      <p:ext uri="{BB962C8B-B14F-4D97-AF65-F5344CB8AC3E}">
        <p14:creationId xmlns:p14="http://schemas.microsoft.com/office/powerpoint/2010/main" val="1718767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Developmental literature on emotion has found that affective expression</a:t>
            </a:r>
            <a:r>
              <a:rPr lang="en-US" baseline="0" dirty="0"/>
              <a:t> starts early </a:t>
            </a:r>
          </a:p>
          <a:p>
            <a:endParaRPr lang="en-US" baseline="0" dirty="0"/>
          </a:p>
          <a:p>
            <a:r>
              <a:rPr lang="en-US" baseline="0" dirty="0"/>
              <a:t>and that </a:t>
            </a:r>
            <a:r>
              <a:rPr lang="en-US" dirty="0"/>
              <a:t>the complexity of semantic expression </a:t>
            </a:r>
          </a:p>
          <a:p>
            <a:endParaRPr lang="en-US" dirty="0"/>
          </a:p>
          <a:p>
            <a:r>
              <a:rPr lang="en-US" dirty="0"/>
              <a:t>as</a:t>
            </a:r>
            <a:r>
              <a:rPr lang="en-US" baseline="0" dirty="0"/>
              <a:t> well as</a:t>
            </a:r>
            <a:r>
              <a:rPr lang="en-US" dirty="0"/>
              <a:t> the ability to recognize emotions in others increases with age through early development</a:t>
            </a:r>
          </a:p>
          <a:p>
            <a:endParaRPr lang="en-US" dirty="0"/>
          </a:p>
          <a:p>
            <a:r>
              <a:rPr lang="en-US" dirty="0"/>
              <a:t>(PAUSE)</a:t>
            </a:r>
          </a:p>
          <a:p>
            <a:endParaRPr lang="en-US" dirty="0"/>
          </a:p>
          <a:p>
            <a:r>
              <a:rPr lang="en-US" dirty="0"/>
              <a:t>These</a:t>
            </a:r>
            <a:r>
              <a:rPr lang="en-US" baseline="0" dirty="0"/>
              <a:t> gains seem to be moderated by the richness of one’s</a:t>
            </a:r>
            <a:r>
              <a:rPr lang="en-US" dirty="0"/>
              <a:t> social environment. </a:t>
            </a:r>
          </a:p>
          <a:p>
            <a:endParaRPr lang="en-US" dirty="0"/>
          </a:p>
          <a:p>
            <a:r>
              <a:rPr lang="en-US" dirty="0"/>
              <a:t>Kids that grow up within families and among peers that</a:t>
            </a:r>
            <a:r>
              <a:rPr lang="en-US" baseline="0" dirty="0"/>
              <a:t> give</a:t>
            </a:r>
            <a:r>
              <a:rPr lang="en-US" dirty="0"/>
              <a:t> greater prominence to affective expression </a:t>
            </a:r>
          </a:p>
          <a:p>
            <a:endParaRPr lang="en-US" dirty="0"/>
          </a:p>
          <a:p>
            <a:r>
              <a:rPr lang="en-US" dirty="0"/>
              <a:t>And</a:t>
            </a:r>
            <a:r>
              <a:rPr lang="en-US" baseline="0" dirty="0"/>
              <a:t> exposure to more complex</a:t>
            </a:r>
            <a:r>
              <a:rPr lang="en-US" dirty="0"/>
              <a:t> language tend to have more advanced emotion expression and labeling skills. </a:t>
            </a:r>
          </a:p>
          <a:p>
            <a:endParaRPr lang="en-US" dirty="0"/>
          </a:p>
          <a:p>
            <a:r>
              <a:rPr lang="en-US" dirty="0"/>
              <a:t>(PAUSE)</a:t>
            </a:r>
          </a:p>
          <a:p>
            <a:endParaRPr lang="en-US" dirty="0"/>
          </a:p>
          <a:p>
            <a:r>
              <a:rPr lang="en-US" dirty="0"/>
              <a:t>One of the proposed mechanisms is that these different mediums function to improve representations of affective information</a:t>
            </a:r>
          </a:p>
          <a:p>
            <a:endParaRPr lang="en-US" dirty="0"/>
          </a:p>
          <a:p>
            <a:r>
              <a:rPr lang="en-US" dirty="0"/>
              <a:t>and this notion largely comes from differentiation models of emotional development </a:t>
            </a:r>
          </a:p>
          <a:p>
            <a:endParaRPr lang="en-US" dirty="0"/>
          </a:p>
          <a:p>
            <a:r>
              <a:rPr lang="en-US" dirty="0"/>
              <a:t>which suggest that kids start out with relatively simplistic understandings of emotion </a:t>
            </a:r>
          </a:p>
          <a:p>
            <a:endParaRPr lang="en-US" dirty="0"/>
          </a:p>
          <a:p>
            <a:r>
              <a:rPr lang="en-US" dirty="0"/>
              <a:t>that fall pretty tightly along valence lines like Good and Bad or Positive and Negative </a:t>
            </a:r>
          </a:p>
          <a:p>
            <a:endParaRPr lang="en-US" dirty="0"/>
          </a:p>
          <a:p>
            <a:r>
              <a:rPr lang="en-US" dirty="0"/>
              <a:t>and grow progressively more nuanced and complex with age. </a:t>
            </a:r>
          </a:p>
        </p:txBody>
      </p:sp>
      <p:sp>
        <p:nvSpPr>
          <p:cNvPr id="4" name="Slide Number Placeholder 3"/>
          <p:cNvSpPr>
            <a:spLocks noGrp="1"/>
          </p:cNvSpPr>
          <p:nvPr>
            <p:ph type="sldNum" sz="quarter" idx="5"/>
          </p:nvPr>
        </p:nvSpPr>
        <p:spPr/>
        <p:txBody>
          <a:bodyPr/>
          <a:lstStyle/>
          <a:p>
            <a:fld id="{133AEBC0-ADAA-46F6-8281-32DBEBB0CD4C}" type="slidenum">
              <a:rPr lang="en-US" smtClean="0"/>
              <a:t>15</a:t>
            </a:fld>
            <a:endParaRPr lang="en-US" dirty="0"/>
          </a:p>
        </p:txBody>
      </p:sp>
    </p:spTree>
    <p:extLst>
      <p:ext uri="{BB962C8B-B14F-4D97-AF65-F5344CB8AC3E}">
        <p14:creationId xmlns:p14="http://schemas.microsoft.com/office/powerpoint/2010/main" val="2253863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same time we have a bevy of changes in neural structure and function as well, </a:t>
            </a:r>
          </a:p>
          <a:p>
            <a:endParaRPr lang="en-US" dirty="0"/>
          </a:p>
          <a:p>
            <a:r>
              <a:rPr lang="en-US" dirty="0"/>
              <a:t>especially between prefrontal regions like the ventromedial prefrontal cortex and subcortical regions like the nucleus accumbens, and amygdala. </a:t>
            </a:r>
          </a:p>
          <a:p>
            <a:endParaRPr lang="en-US" dirty="0"/>
          </a:p>
          <a:p>
            <a:r>
              <a:rPr lang="en-US" dirty="0"/>
              <a:t>(PAUSE)</a:t>
            </a:r>
          </a:p>
          <a:p>
            <a:endParaRPr lang="en-US" dirty="0"/>
          </a:p>
          <a:p>
            <a:r>
              <a:rPr lang="en-US" dirty="0"/>
              <a:t>These structures are often implicated in how we assess and assign affectively relevant values to things we see </a:t>
            </a:r>
          </a:p>
          <a:p>
            <a:endParaRPr lang="en-US" dirty="0"/>
          </a:p>
          <a:p>
            <a:r>
              <a:rPr lang="en-US" dirty="0"/>
              <a:t>and they exist within an affect network, </a:t>
            </a:r>
          </a:p>
          <a:p>
            <a:endParaRPr lang="en-US" dirty="0"/>
          </a:p>
          <a:p>
            <a:r>
              <a:rPr lang="en-US" dirty="0"/>
              <a:t>but their connections to each other change across development. </a:t>
            </a:r>
          </a:p>
          <a:p>
            <a:endParaRPr lang="en-US" dirty="0"/>
          </a:p>
          <a:p>
            <a:r>
              <a:rPr lang="en-US" dirty="0"/>
              <a:t>(PAUSE)</a:t>
            </a:r>
          </a:p>
          <a:p>
            <a:endParaRPr lang="en-US" dirty="0"/>
          </a:p>
          <a:p>
            <a:r>
              <a:rPr lang="en-US" dirty="0"/>
              <a:t>We often see the amygdala and ventral striatum subregions exerting neuromodulatory influence on prefrontal regions across development, </a:t>
            </a:r>
          </a:p>
          <a:p>
            <a:endParaRPr lang="en-US" dirty="0"/>
          </a:p>
          <a:p>
            <a:r>
              <a:rPr lang="en-US" dirty="0"/>
              <a:t>but the projections from the vmPFC back to subcortical regions may only develop and strengthen later in childhood development. </a:t>
            </a:r>
          </a:p>
          <a:p>
            <a:endParaRPr lang="en-US" dirty="0"/>
          </a:p>
          <a:p>
            <a:r>
              <a:rPr lang="en-US" dirty="0"/>
              <a:t>(PAUSE)</a:t>
            </a:r>
          </a:p>
          <a:p>
            <a:endParaRPr lang="en-US" dirty="0"/>
          </a:p>
          <a:p>
            <a:r>
              <a:rPr lang="en-US" dirty="0"/>
              <a:t>This is very important to understanding affect in neuroscience </a:t>
            </a:r>
          </a:p>
          <a:p>
            <a:endParaRPr lang="en-US" dirty="0"/>
          </a:p>
          <a:p>
            <a:r>
              <a:rPr lang="en-US" dirty="0"/>
              <a:t>because we often associate vmPFC neural signatures with emotion regulation and differentiation abilities in adults. </a:t>
            </a:r>
          </a:p>
          <a:p>
            <a:endParaRPr lang="en-US" dirty="0"/>
          </a:p>
          <a:p>
            <a:r>
              <a:rPr lang="en-US" dirty="0"/>
              <a:t>So without strong projections from the vmPFC back to these subcortical regions, </a:t>
            </a:r>
          </a:p>
          <a:p>
            <a:endParaRPr lang="en-US" dirty="0"/>
          </a:p>
          <a:p>
            <a:r>
              <a:rPr lang="en-US" dirty="0"/>
              <a:t>essentially a prefrontal-subcortical feedback loop, </a:t>
            </a:r>
          </a:p>
          <a:p>
            <a:endParaRPr lang="en-US" dirty="0"/>
          </a:p>
          <a:p>
            <a:r>
              <a:rPr lang="en-US" dirty="0"/>
              <a:t>we may not see as great of an ability to actively shape affective information.</a:t>
            </a:r>
          </a:p>
        </p:txBody>
      </p:sp>
      <p:sp>
        <p:nvSpPr>
          <p:cNvPr id="4" name="Slide Number Placeholder 3"/>
          <p:cNvSpPr>
            <a:spLocks noGrp="1"/>
          </p:cNvSpPr>
          <p:nvPr>
            <p:ph type="sldNum" sz="quarter" idx="5"/>
          </p:nvPr>
        </p:nvSpPr>
        <p:spPr/>
        <p:txBody>
          <a:bodyPr/>
          <a:lstStyle/>
          <a:p>
            <a:fld id="{133AEBC0-ADAA-46F6-8281-32DBEBB0CD4C}" type="slidenum">
              <a:rPr lang="en-US" smtClean="0"/>
              <a:t>16</a:t>
            </a:fld>
            <a:endParaRPr lang="en-US" dirty="0"/>
          </a:p>
        </p:txBody>
      </p:sp>
    </p:spTree>
    <p:extLst>
      <p:ext uri="{BB962C8B-B14F-4D97-AF65-F5344CB8AC3E}">
        <p14:creationId xmlns:p14="http://schemas.microsoft.com/office/powerpoint/2010/main" val="736018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collectively, this paints a picture that I’m sure is very familiar to all of you and the work you’re doing in the FABLAB</a:t>
            </a:r>
          </a:p>
          <a:p>
            <a:endParaRPr lang="en-US" dirty="0"/>
          </a:p>
          <a:p>
            <a:r>
              <a:rPr lang="en-US" dirty="0"/>
              <a:t>That the trajectory of early normative affective development may be characterized by a movement away from visceral, affective experiences to evaluative processes which benefit from and are facilitated by relatively late development of these regulatory feedback loops. </a:t>
            </a:r>
          </a:p>
          <a:p>
            <a:endParaRPr lang="en-US" dirty="0"/>
          </a:p>
          <a:p>
            <a:r>
              <a:rPr lang="en-US" dirty="0"/>
              <a:t>This is especially the case post-adolescence when some of the changes I’d highlighted reach maturation</a:t>
            </a:r>
          </a:p>
        </p:txBody>
      </p:sp>
      <p:sp>
        <p:nvSpPr>
          <p:cNvPr id="4" name="Slide Number Placeholder 3"/>
          <p:cNvSpPr>
            <a:spLocks noGrp="1"/>
          </p:cNvSpPr>
          <p:nvPr>
            <p:ph type="sldNum" sz="quarter" idx="5"/>
          </p:nvPr>
        </p:nvSpPr>
        <p:spPr/>
        <p:txBody>
          <a:bodyPr/>
          <a:lstStyle/>
          <a:p>
            <a:fld id="{133AEBC0-ADAA-46F6-8281-32DBEBB0CD4C}" type="slidenum">
              <a:rPr lang="en-US" smtClean="0"/>
              <a:t>17</a:t>
            </a:fld>
            <a:endParaRPr lang="en-US" dirty="0"/>
          </a:p>
        </p:txBody>
      </p:sp>
    </p:spTree>
    <p:extLst>
      <p:ext uri="{BB962C8B-B14F-4D97-AF65-F5344CB8AC3E}">
        <p14:creationId xmlns:p14="http://schemas.microsoft.com/office/powerpoint/2010/main" val="1094494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solidFill>
                  <a:srgbClr val="000000"/>
                </a:solidFill>
                <a:latin typeface="CaeciliaLTStd-Light-Identity-H"/>
              </a:rPr>
              <a:t>So while we know a bit about behavioral changes across development, </a:t>
            </a:r>
          </a:p>
        </p:txBody>
      </p:sp>
      <p:sp>
        <p:nvSpPr>
          <p:cNvPr id="4" name="Slide Number Placeholder 3"/>
          <p:cNvSpPr>
            <a:spLocks noGrp="1"/>
          </p:cNvSpPr>
          <p:nvPr>
            <p:ph type="sldNum" sz="quarter" idx="5"/>
          </p:nvPr>
        </p:nvSpPr>
        <p:spPr/>
        <p:txBody>
          <a:bodyPr/>
          <a:lstStyle/>
          <a:p>
            <a:fld id="{133AEBC0-ADAA-46F6-8281-32DBEBB0CD4C}" type="slidenum">
              <a:rPr lang="en-US" smtClean="0"/>
              <a:t>18</a:t>
            </a:fld>
            <a:endParaRPr lang="en-US" dirty="0"/>
          </a:p>
        </p:txBody>
      </p:sp>
    </p:spTree>
    <p:extLst>
      <p:ext uri="{BB962C8B-B14F-4D97-AF65-F5344CB8AC3E}">
        <p14:creationId xmlns:p14="http://schemas.microsoft.com/office/powerpoint/2010/main" val="2719818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solidFill>
                  <a:srgbClr val="000000"/>
                </a:solidFill>
                <a:latin typeface="CaeciliaLTStd-Light-Identity-H"/>
              </a:rPr>
              <a:t>and we know a bit about neural changes across development, </a:t>
            </a:r>
          </a:p>
        </p:txBody>
      </p:sp>
      <p:sp>
        <p:nvSpPr>
          <p:cNvPr id="4" name="Slide Number Placeholder 3"/>
          <p:cNvSpPr>
            <a:spLocks noGrp="1"/>
          </p:cNvSpPr>
          <p:nvPr>
            <p:ph type="sldNum" sz="quarter" idx="5"/>
          </p:nvPr>
        </p:nvSpPr>
        <p:spPr/>
        <p:txBody>
          <a:bodyPr/>
          <a:lstStyle/>
          <a:p>
            <a:fld id="{133AEBC0-ADAA-46F6-8281-32DBEBB0CD4C}" type="slidenum">
              <a:rPr lang="en-US" smtClean="0"/>
              <a:t>19</a:t>
            </a:fld>
            <a:endParaRPr lang="en-US" dirty="0"/>
          </a:p>
        </p:txBody>
      </p:sp>
    </p:spTree>
    <p:extLst>
      <p:ext uri="{BB962C8B-B14F-4D97-AF65-F5344CB8AC3E}">
        <p14:creationId xmlns:p14="http://schemas.microsoft.com/office/powerpoint/2010/main" val="1907784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you might guess from the name, </a:t>
            </a:r>
          </a:p>
          <a:p>
            <a:endParaRPr lang="en-US" dirty="0"/>
          </a:p>
          <a:p>
            <a:r>
              <a:rPr lang="en-US" dirty="0"/>
              <a:t>I and the other researchers in the lab </a:t>
            </a:r>
          </a:p>
          <a:p>
            <a:endParaRPr lang="en-US" dirty="0"/>
          </a:p>
          <a:p>
            <a:r>
              <a:rPr lang="en-US" dirty="0"/>
              <a:t>are very interested in understanding social and affective mechanisms, </a:t>
            </a:r>
          </a:p>
          <a:p>
            <a:endParaRPr lang="en-US" dirty="0"/>
          </a:p>
          <a:p>
            <a:r>
              <a:rPr lang="en-US" dirty="0"/>
              <a:t>And how these things develop over time.</a:t>
            </a:r>
          </a:p>
          <a:p>
            <a:endParaRPr lang="en-US" dirty="0"/>
          </a:p>
          <a:p>
            <a:r>
              <a:rPr lang="en-US" dirty="0"/>
              <a:t>(PAUSE)</a:t>
            </a:r>
          </a:p>
          <a:p>
            <a:endParaRPr lang="en-US" dirty="0"/>
          </a:p>
          <a:p>
            <a:r>
              <a:rPr lang="en-US" dirty="0"/>
              <a:t>here I just have a little summary of my lovely labmates and their work</a:t>
            </a:r>
          </a:p>
          <a:p>
            <a:endParaRPr lang="en-US" dirty="0"/>
          </a:p>
          <a:p>
            <a:r>
              <a:rPr lang="en-US" dirty="0"/>
              <a:t>And</a:t>
            </a:r>
            <a:r>
              <a:rPr lang="en-US" baseline="0" dirty="0"/>
              <a:t> you might notice that self-regulation and context tend to come up quite a bit. </a:t>
            </a:r>
          </a:p>
          <a:p>
            <a:endParaRPr lang="en-US" baseline="0" dirty="0"/>
          </a:p>
          <a:p>
            <a:r>
              <a:rPr lang="en-US" baseline="0" dirty="0"/>
              <a:t>As a general theme in our lab, we often focus on leveraging naturalistic stimuli</a:t>
            </a:r>
          </a:p>
          <a:p>
            <a:endParaRPr lang="en-US" baseline="0" dirty="0"/>
          </a:p>
          <a:p>
            <a:r>
              <a:rPr lang="en-US" baseline="0" dirty="0"/>
              <a:t>To explore self-regulatory mechanisms</a:t>
            </a:r>
          </a:p>
          <a:p>
            <a:endParaRPr lang="en-US" baseline="0" dirty="0"/>
          </a:p>
          <a:p>
            <a:r>
              <a:rPr lang="en-US" baseline="0" dirty="0"/>
              <a:t>And that’s for pragmatic reasons </a:t>
            </a:r>
          </a:p>
          <a:p>
            <a:endParaRPr lang="en-US" baseline="0" dirty="0"/>
          </a:p>
          <a:p>
            <a:r>
              <a:rPr lang="en-US" baseline="0" dirty="0"/>
              <a:t>(PAUSE)</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5"/>
          </p:nvPr>
        </p:nvSpPr>
        <p:spPr/>
        <p:txBody>
          <a:bodyPr/>
          <a:lstStyle/>
          <a:p>
            <a:fld id="{133AEBC0-ADAA-46F6-8281-32DBEBB0CD4C}" type="slidenum">
              <a:rPr lang="en-US" smtClean="0"/>
              <a:t>2</a:t>
            </a:fld>
            <a:endParaRPr lang="en-US" dirty="0"/>
          </a:p>
        </p:txBody>
      </p:sp>
    </p:spTree>
    <p:extLst>
      <p:ext uri="{BB962C8B-B14F-4D97-AF65-F5344CB8AC3E}">
        <p14:creationId xmlns:p14="http://schemas.microsoft.com/office/powerpoint/2010/main" val="359658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solidFill>
                  <a:srgbClr val="000000"/>
                </a:solidFill>
                <a:latin typeface="CaeciliaLTStd-Light-Identity-H"/>
              </a:rPr>
              <a:t>(POINT TO BRIDGE)</a:t>
            </a:r>
          </a:p>
          <a:p>
            <a:pPr algn="l"/>
            <a:endParaRPr lang="en-US" sz="1200" b="0" i="0" u="none" strike="noStrike" baseline="0" dirty="0">
              <a:solidFill>
                <a:srgbClr val="000000"/>
              </a:solidFill>
              <a:latin typeface="CaeciliaLTStd-Light-Identity-H"/>
            </a:endParaRPr>
          </a:p>
          <a:p>
            <a:pPr algn="l"/>
            <a:r>
              <a:rPr lang="en-US" sz="1200" b="0" i="0" u="none" strike="noStrike" baseline="0" dirty="0">
                <a:solidFill>
                  <a:srgbClr val="000000"/>
                </a:solidFill>
                <a:latin typeface="CaeciliaLTStd-Light-Identity-H"/>
              </a:rPr>
              <a:t>what's relatively less understood is the bridge between neural structure and function and observable behaviors. </a:t>
            </a:r>
          </a:p>
          <a:p>
            <a:pPr algn="l"/>
            <a:endParaRPr lang="en-US" sz="1200" b="0" i="0" u="none" strike="noStrike" baseline="0" dirty="0">
              <a:solidFill>
                <a:srgbClr val="000000"/>
              </a:solidFill>
              <a:latin typeface="CaeciliaLTStd-Light-Identity-H"/>
            </a:endParaRPr>
          </a:p>
          <a:p>
            <a:pPr algn="l"/>
            <a:endParaRPr lang="en-US" sz="1200" b="0" i="0" u="none" strike="noStrike" baseline="0" dirty="0">
              <a:solidFill>
                <a:srgbClr val="000000"/>
              </a:solidFill>
              <a:latin typeface="CaeciliaLTStd-Light-Identity-H"/>
            </a:endParaRPr>
          </a:p>
        </p:txBody>
      </p:sp>
      <p:sp>
        <p:nvSpPr>
          <p:cNvPr id="4" name="Slide Number Placeholder 3"/>
          <p:cNvSpPr>
            <a:spLocks noGrp="1"/>
          </p:cNvSpPr>
          <p:nvPr>
            <p:ph type="sldNum" sz="quarter" idx="5"/>
          </p:nvPr>
        </p:nvSpPr>
        <p:spPr/>
        <p:txBody>
          <a:bodyPr/>
          <a:lstStyle/>
          <a:p>
            <a:fld id="{133AEBC0-ADAA-46F6-8281-32DBEBB0CD4C}" type="slidenum">
              <a:rPr lang="en-US" smtClean="0"/>
              <a:t>20</a:t>
            </a:fld>
            <a:endParaRPr lang="en-US" dirty="0"/>
          </a:p>
        </p:txBody>
      </p:sp>
    </p:spTree>
    <p:extLst>
      <p:ext uri="{BB962C8B-B14F-4D97-AF65-F5344CB8AC3E}">
        <p14:creationId xmlns:p14="http://schemas.microsoft.com/office/powerpoint/2010/main" val="376774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the big question I’d focused on with the project I’m presenting today is</a:t>
            </a:r>
          </a:p>
        </p:txBody>
      </p:sp>
      <p:sp>
        <p:nvSpPr>
          <p:cNvPr id="4" name="Slide Number Placeholder 3"/>
          <p:cNvSpPr>
            <a:spLocks noGrp="1"/>
          </p:cNvSpPr>
          <p:nvPr>
            <p:ph type="sldNum" sz="quarter" idx="5"/>
          </p:nvPr>
        </p:nvSpPr>
        <p:spPr/>
        <p:txBody>
          <a:bodyPr/>
          <a:lstStyle/>
          <a:p>
            <a:fld id="{133AEBC0-ADAA-46F6-8281-32DBEBB0CD4C}" type="slidenum">
              <a:rPr lang="en-US" smtClean="0"/>
              <a:t>21</a:t>
            </a:fld>
            <a:endParaRPr lang="en-US" dirty="0"/>
          </a:p>
        </p:txBody>
      </p:sp>
    </p:spTree>
    <p:extLst>
      <p:ext uri="{BB962C8B-B14F-4D97-AF65-F5344CB8AC3E}">
        <p14:creationId xmlns:p14="http://schemas.microsoft.com/office/powerpoint/2010/main" val="3134612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children and adults experience the same affective experiences, </a:t>
            </a:r>
          </a:p>
        </p:txBody>
      </p:sp>
      <p:sp>
        <p:nvSpPr>
          <p:cNvPr id="4" name="Slide Number Placeholder 3"/>
          <p:cNvSpPr>
            <a:spLocks noGrp="1"/>
          </p:cNvSpPr>
          <p:nvPr>
            <p:ph type="sldNum" sz="quarter" idx="5"/>
          </p:nvPr>
        </p:nvSpPr>
        <p:spPr/>
        <p:txBody>
          <a:bodyPr/>
          <a:lstStyle/>
          <a:p>
            <a:fld id="{133AEBC0-ADAA-46F6-8281-32DBEBB0CD4C}" type="slidenum">
              <a:rPr lang="en-US" smtClean="0"/>
              <a:t>22</a:t>
            </a:fld>
            <a:endParaRPr lang="en-US" dirty="0"/>
          </a:p>
        </p:txBody>
      </p:sp>
    </p:spTree>
    <p:extLst>
      <p:ext uri="{BB962C8B-B14F-4D97-AF65-F5344CB8AC3E}">
        <p14:creationId xmlns:p14="http://schemas.microsoft.com/office/powerpoint/2010/main" val="371729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23</a:t>
            </a:fld>
            <a:endParaRPr lang="en-US" dirty="0"/>
          </a:p>
        </p:txBody>
      </p:sp>
    </p:spTree>
    <p:extLst>
      <p:ext uri="{BB962C8B-B14F-4D97-AF65-F5344CB8AC3E}">
        <p14:creationId xmlns:p14="http://schemas.microsoft.com/office/powerpoint/2010/main" val="3182509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differences in neural hardware produce differences in representations?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these structural and function developments can be observed do they result in any meaningful differences in processing as well? </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24</a:t>
            </a:fld>
            <a:endParaRPr lang="en-US" dirty="0"/>
          </a:p>
        </p:txBody>
      </p:sp>
    </p:spTree>
    <p:extLst>
      <p:ext uri="{BB962C8B-B14F-4D97-AF65-F5344CB8AC3E}">
        <p14:creationId xmlns:p14="http://schemas.microsoft.com/office/powerpoint/2010/main" val="1313872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means of approaching neurocognitive questions like these is to</a:t>
            </a:r>
          </a:p>
          <a:p>
            <a:endParaRPr lang="en-US" dirty="0"/>
          </a:p>
          <a:p>
            <a:r>
              <a:rPr lang="en-US" dirty="0"/>
              <a:t>capture univariate means of neural activation across different conditions</a:t>
            </a:r>
          </a:p>
          <a:p>
            <a:endParaRPr lang="en-US" dirty="0"/>
          </a:p>
          <a:p>
            <a:r>
              <a:rPr lang="en-US" dirty="0"/>
              <a:t>And run contrasts between them to explore regional responses, </a:t>
            </a:r>
          </a:p>
          <a:p>
            <a:endParaRPr lang="en-US" dirty="0"/>
          </a:p>
          <a:p>
            <a:r>
              <a:rPr lang="en-US" dirty="0"/>
              <a:t>but these approaches don't allow us to explore more complex patterns within neural structure. </a:t>
            </a:r>
            <a:br>
              <a:rPr lang="en-US" dirty="0"/>
            </a:br>
            <a:br>
              <a:rPr lang="en-US" dirty="0"/>
            </a:br>
            <a:r>
              <a:rPr lang="en-US" dirty="0"/>
              <a:t>(PAUSE)</a:t>
            </a:r>
          </a:p>
          <a:p>
            <a:endParaRPr lang="en-US" dirty="0"/>
          </a:p>
          <a:p>
            <a:r>
              <a:rPr lang="en-US" dirty="0"/>
              <a:t>Especially because, again,</a:t>
            </a:r>
          </a:p>
          <a:p>
            <a:endParaRPr lang="en-US" dirty="0"/>
          </a:p>
          <a:p>
            <a:r>
              <a:rPr lang="en-US" dirty="0"/>
              <a:t>Affective experiences are complex and nuanced and unfold over long time periods</a:t>
            </a:r>
            <a:br>
              <a:rPr lang="en-US" dirty="0"/>
            </a:br>
            <a:br>
              <a:rPr lang="en-US" dirty="0"/>
            </a:br>
            <a:r>
              <a:rPr lang="en-US" dirty="0"/>
              <a:t>(PAUSE)</a:t>
            </a:r>
          </a:p>
          <a:p>
            <a:endParaRPr lang="en-US" dirty="0"/>
          </a:p>
          <a:p>
            <a:r>
              <a:rPr lang="en-US" dirty="0"/>
              <a:t>It may be the case that, if you were to present one individual with two different stimuli, </a:t>
            </a:r>
          </a:p>
          <a:p>
            <a:endParaRPr lang="en-US" dirty="0"/>
          </a:p>
          <a:p>
            <a:r>
              <a:rPr lang="en-US" dirty="0"/>
              <a:t>that they are thinking about them in very different ways. </a:t>
            </a:r>
          </a:p>
          <a:p>
            <a:endParaRPr lang="en-US" dirty="0"/>
          </a:p>
          <a:p>
            <a:r>
              <a:rPr lang="en-US" dirty="0"/>
              <a:t>(PAUSE)</a:t>
            </a:r>
          </a:p>
          <a:p>
            <a:endParaRPr lang="en-US" dirty="0"/>
          </a:p>
          <a:p>
            <a:r>
              <a:rPr lang="en-US" dirty="0"/>
              <a:t>But because, in a univariate analysis,</a:t>
            </a:r>
          </a:p>
          <a:p>
            <a:endParaRPr lang="en-US" dirty="0"/>
          </a:p>
          <a:p>
            <a:r>
              <a:rPr lang="en-US" dirty="0"/>
              <a:t>we are treating each voxel in a region as if it were interchangable with any other voxel in that region,</a:t>
            </a:r>
          </a:p>
          <a:p>
            <a:endParaRPr lang="en-US" dirty="0"/>
          </a:p>
          <a:p>
            <a:r>
              <a:rPr lang="en-US" dirty="0"/>
              <a:t>and then averaging the changes in value that correspond with the changes in</a:t>
            </a:r>
            <a:r>
              <a:rPr lang="en-US" baseline="0" dirty="0"/>
              <a:t> stimuli across the whole region,</a:t>
            </a:r>
          </a:p>
          <a:p>
            <a:endParaRPr lang="en-US" baseline="0" dirty="0"/>
          </a:p>
          <a:p>
            <a:r>
              <a:rPr lang="en-US" dirty="0"/>
              <a:t> we are forced to focus on how one summed number represents activity in that entire region.</a:t>
            </a:r>
          </a:p>
          <a:p>
            <a:endParaRPr lang="en-US" dirty="0"/>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25</a:t>
            </a:fld>
            <a:endParaRPr lang="en-US" dirty="0"/>
          </a:p>
        </p:txBody>
      </p:sp>
    </p:spTree>
    <p:extLst>
      <p:ext uri="{BB962C8B-B14F-4D97-AF65-F5344CB8AC3E}">
        <p14:creationId xmlns:p14="http://schemas.microsoft.com/office/powerpoint/2010/main" val="843953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Maybe to drive this point a little better,</a:t>
            </a:r>
            <a:br>
              <a:rPr lang="en-US" dirty="0"/>
            </a:br>
            <a:br>
              <a:rPr lang="en-US" dirty="0"/>
            </a:br>
            <a:r>
              <a:rPr lang="en-US" dirty="0"/>
              <a:t>we can picture a theoretical situation in which we want to look at an effect with two conditions</a:t>
            </a:r>
          </a:p>
          <a:p>
            <a:endParaRPr lang="en-US" dirty="0"/>
          </a:p>
          <a:p>
            <a:r>
              <a:rPr lang="en-US" dirty="0"/>
              <a:t>in one</a:t>
            </a:r>
            <a:r>
              <a:rPr lang="en-US" baseline="0" dirty="0"/>
              <a:t> brain region that only has three voxels</a:t>
            </a:r>
          </a:p>
          <a:p>
            <a:endParaRPr lang="en-US" baseline="0" dirty="0"/>
          </a:p>
          <a:p>
            <a:r>
              <a:rPr lang="en-US" baseline="0" dirty="0"/>
              <a:t>(PAUSE)</a:t>
            </a:r>
          </a:p>
          <a:p>
            <a:endParaRPr lang="en-US" baseline="0" dirty="0"/>
          </a:p>
          <a:p>
            <a:r>
              <a:rPr lang="en-US" baseline="0" dirty="0"/>
              <a:t>Which is like, I wish it were only that easy, but anyway</a:t>
            </a:r>
          </a:p>
          <a:p>
            <a:endParaRPr lang="en-US" baseline="0" dirty="0"/>
          </a:p>
          <a:p>
            <a:r>
              <a:rPr lang="en-US" baseline="0" dirty="0"/>
              <a:t>(PAUSE)</a:t>
            </a:r>
          </a:p>
          <a:p>
            <a:endParaRPr lang="en-US" baseline="0" dirty="0"/>
          </a:p>
          <a:p>
            <a:r>
              <a:rPr lang="en-US" baseline="0" dirty="0"/>
              <a:t>With a univariate analysis, </a:t>
            </a:r>
          </a:p>
          <a:p>
            <a:endParaRPr lang="en-US" baseline="0" dirty="0"/>
          </a:p>
          <a:p>
            <a:r>
              <a:rPr lang="en-US" baseline="0" dirty="0"/>
              <a:t>we would measure the percent change in activation relative to baseline </a:t>
            </a:r>
          </a:p>
          <a:p>
            <a:endParaRPr lang="en-US" baseline="0" dirty="0"/>
          </a:p>
          <a:p>
            <a:r>
              <a:rPr lang="en-US" baseline="0" dirty="0"/>
              <a:t>within each voxel that we defined across both conditions.</a:t>
            </a:r>
          </a:p>
          <a:p>
            <a:endParaRPr lang="en-US" baseline="0" dirty="0"/>
          </a:p>
          <a:p>
            <a:r>
              <a:rPr lang="en-US" baseline="0" dirty="0"/>
              <a:t>(POINT TO VOXELS)</a:t>
            </a:r>
          </a:p>
          <a:p>
            <a:endParaRPr lang="en-US" baseline="0" dirty="0"/>
          </a:p>
          <a:p>
            <a:r>
              <a:rPr lang="en-US" baseline="0" dirty="0"/>
              <a:t>We’d find the difference in activation between conditions for each voxel,</a:t>
            </a:r>
          </a:p>
          <a:p>
            <a:endParaRPr lang="en-US" baseline="0" dirty="0"/>
          </a:p>
          <a:p>
            <a:r>
              <a:rPr lang="en-US" baseline="0" dirty="0"/>
              <a:t>and use the sum of that difference to represent how relevant that effect or process is for that region.</a:t>
            </a:r>
          </a:p>
          <a:p>
            <a:endParaRPr lang="en-US" baseline="0" dirty="0"/>
          </a:p>
          <a:p>
            <a:r>
              <a:rPr lang="en-US" baseline="0" dirty="0"/>
              <a:t>(POINT TO SUM)</a:t>
            </a:r>
          </a:p>
          <a:p>
            <a:endParaRPr lang="en-US" baseline="0" dirty="0"/>
          </a:p>
          <a:p>
            <a:r>
              <a:rPr lang="en-US" baseline="0" dirty="0"/>
              <a:t>If we just look at the difference sum, it doesn’t look like much is going on,</a:t>
            </a:r>
          </a:p>
          <a:p>
            <a:endParaRPr lang="en-US" baseline="0" dirty="0"/>
          </a:p>
          <a:p>
            <a:r>
              <a:rPr lang="en-US" baseline="0" dirty="0"/>
              <a:t>(POINT TO SCORES)</a:t>
            </a:r>
          </a:p>
          <a:p>
            <a:endParaRPr lang="en-US" baseline="0" dirty="0"/>
          </a:p>
          <a:p>
            <a:r>
              <a:rPr lang="en-US" baseline="0" dirty="0"/>
              <a:t>But on a voxel by voxel basis, </a:t>
            </a:r>
          </a:p>
          <a:p>
            <a:endParaRPr lang="en-US" baseline="0" dirty="0"/>
          </a:p>
          <a:p>
            <a:r>
              <a:rPr lang="en-US" baseline="0" dirty="0"/>
              <a:t>we see a lot of changes that are otherwise smoothed over by this approach. </a:t>
            </a:r>
            <a:endParaRPr lang="en-US" dirty="0"/>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26</a:t>
            </a:fld>
            <a:endParaRPr lang="en-US" dirty="0"/>
          </a:p>
        </p:txBody>
      </p:sp>
    </p:spTree>
    <p:extLst>
      <p:ext uri="{BB962C8B-B14F-4D97-AF65-F5344CB8AC3E}">
        <p14:creationId xmlns:p14="http://schemas.microsoft.com/office/powerpoint/2010/main" val="965325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could instead examine that region voxel by voxel </a:t>
            </a:r>
          </a:p>
          <a:p>
            <a:endParaRPr lang="en-US" dirty="0"/>
          </a:p>
          <a:p>
            <a:r>
              <a:rPr lang="en-US" dirty="0"/>
              <a:t>and</a:t>
            </a:r>
            <a:r>
              <a:rPr lang="en-US" baseline="0" dirty="0"/>
              <a:t> correlate activation among the voxels,</a:t>
            </a:r>
          </a:p>
          <a:p>
            <a:endParaRPr lang="en-US" baseline="0" dirty="0"/>
          </a:p>
          <a:p>
            <a:r>
              <a:rPr lang="en-US" baseline="0" dirty="0"/>
              <a:t>such that each voxel is treated as its own unique variable,</a:t>
            </a:r>
          </a:p>
          <a:p>
            <a:endParaRPr lang="en-US" baseline="0" dirty="0"/>
          </a:p>
          <a:p>
            <a:r>
              <a:rPr lang="en-US" baseline="0" dirty="0"/>
              <a:t>Rather than interchangeable, </a:t>
            </a:r>
          </a:p>
          <a:p>
            <a:endParaRPr lang="en-US" baseline="0" dirty="0"/>
          </a:p>
          <a:p>
            <a:r>
              <a:rPr lang="en-US" dirty="0"/>
              <a:t>we could instead focus on patterns of activation change rather than pure magnitudes </a:t>
            </a:r>
          </a:p>
          <a:p>
            <a:endParaRPr lang="en-US" dirty="0"/>
          </a:p>
          <a:p>
            <a:r>
              <a:rPr lang="en-US" dirty="0"/>
              <a:t>Those patterns would</a:t>
            </a:r>
            <a:r>
              <a:rPr lang="en-US" baseline="0" dirty="0"/>
              <a:t> then be sensitive to these minute changes and allow us to examine changes in neural activation with greater nuance.</a:t>
            </a:r>
            <a:r>
              <a:rPr lang="en-US" dirty="0"/>
              <a:t> </a:t>
            </a:r>
          </a:p>
        </p:txBody>
      </p:sp>
      <p:sp>
        <p:nvSpPr>
          <p:cNvPr id="4" name="Slide Number Placeholder 3"/>
          <p:cNvSpPr>
            <a:spLocks noGrp="1"/>
          </p:cNvSpPr>
          <p:nvPr>
            <p:ph type="sldNum" sz="quarter" idx="5"/>
          </p:nvPr>
        </p:nvSpPr>
        <p:spPr/>
        <p:txBody>
          <a:bodyPr/>
          <a:lstStyle/>
          <a:p>
            <a:fld id="{133AEBC0-ADAA-46F6-8281-32DBEBB0CD4C}" type="slidenum">
              <a:rPr lang="en-US" smtClean="0"/>
              <a:t>27</a:t>
            </a:fld>
            <a:endParaRPr lang="en-US" dirty="0"/>
          </a:p>
        </p:txBody>
      </p:sp>
    </p:spTree>
    <p:extLst>
      <p:ext uri="{BB962C8B-B14F-4D97-AF65-F5344CB8AC3E}">
        <p14:creationId xmlns:p14="http://schemas.microsoft.com/office/powerpoint/2010/main" val="352406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 univariate method necessarily assumes to be noise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Representational similarity analysis can make sense of and find signal within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core, what an RSA approach aims to 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identify relative similarity and differences in patterns of neural activation in response to sets of stimuli.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assumes some of the activation that follows the presentation of a stimuli is idiosyncratic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 unique representation of how the subject processes that stimuli,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that commonalities in the pattern of activation across different stimuli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represent common characteristics universal to that stimuli 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think that might sound complicated but the idea is fairly intuitive when framed differently. </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28</a:t>
            </a:fld>
            <a:endParaRPr lang="en-US" dirty="0"/>
          </a:p>
        </p:txBody>
      </p:sp>
    </p:spTree>
    <p:extLst>
      <p:ext uri="{BB962C8B-B14F-4D97-AF65-F5344CB8AC3E}">
        <p14:creationId xmlns:p14="http://schemas.microsoft.com/office/powerpoint/2010/main" val="2900178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were to show someone a lot of different images of all of the different types of currency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different cultures,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periods,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sizes,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materials,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adding as much variability as possible while still sticking around this common theme of being currency,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could infer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look at activation patterns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any common pattern we find among all of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a representation of what they have in common,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being currency.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would be someone’s representation of that item.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such, an RSA approach typically demands a high volume of carefully crafted, variable stimuli to separate noise from signal. </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29</a:t>
            </a:fld>
            <a:endParaRPr lang="en-US" dirty="0"/>
          </a:p>
        </p:txBody>
      </p:sp>
    </p:spTree>
    <p:extLst>
      <p:ext uri="{BB962C8B-B14F-4D97-AF65-F5344CB8AC3E}">
        <p14:creationId xmlns:p14="http://schemas.microsoft.com/office/powerpoint/2010/main" val="221350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 know, wow are we supposed to understand whether somebody is behaving adaptively without understanding the circumstances to which they're adapting.</a:t>
            </a:r>
          </a:p>
          <a:p>
            <a:endParaRPr lang="en-US" dirty="0"/>
          </a:p>
          <a:p>
            <a:r>
              <a:rPr lang="en-US" dirty="0"/>
              <a:t>Affective experiences in the real world aren’t stagnant.</a:t>
            </a:r>
          </a:p>
          <a:p>
            <a:endParaRPr lang="en-US" dirty="0"/>
          </a:p>
          <a:p>
            <a:r>
              <a:rPr lang="en-US" dirty="0"/>
              <a:t>They are dynamic, </a:t>
            </a:r>
          </a:p>
          <a:p>
            <a:endParaRPr lang="en-US" dirty="0"/>
          </a:p>
          <a:p>
            <a:r>
              <a:rPr lang="en-US" dirty="0"/>
              <a:t>multimodal, </a:t>
            </a:r>
          </a:p>
          <a:p>
            <a:endParaRPr lang="en-US" dirty="0"/>
          </a:p>
          <a:p>
            <a:r>
              <a:rPr lang="en-US" dirty="0"/>
              <a:t>often social, </a:t>
            </a:r>
          </a:p>
          <a:p>
            <a:endParaRPr lang="en-US" dirty="0"/>
          </a:p>
          <a:p>
            <a:r>
              <a:rPr lang="en-US" dirty="0"/>
              <a:t>And unfold over a time course, not an instant</a:t>
            </a:r>
          </a:p>
          <a:p>
            <a:endParaRPr lang="en-US" dirty="0"/>
          </a:p>
          <a:p>
            <a:r>
              <a:rPr lang="en-US" dirty="0"/>
              <a:t>(PAUSE) </a:t>
            </a:r>
          </a:p>
          <a:p>
            <a:endParaRPr lang="en-US" dirty="0"/>
          </a:p>
          <a:p>
            <a:r>
              <a:rPr lang="en-US" dirty="0"/>
              <a:t>For example, </a:t>
            </a:r>
          </a:p>
          <a:p>
            <a:endParaRPr lang="en-US" dirty="0"/>
          </a:p>
          <a:p>
            <a:r>
              <a:rPr lang="en-US" dirty="0"/>
              <a:t>I really love this photo</a:t>
            </a:r>
            <a:r>
              <a:rPr lang="en-US" baseline="0" dirty="0"/>
              <a:t> and how powerpoint initially made the decision to present it.</a:t>
            </a:r>
          </a:p>
          <a:p>
            <a:endParaRPr lang="en-US" baseline="0" dirty="0"/>
          </a:p>
          <a:p>
            <a:r>
              <a:rPr lang="en-US" baseline="0" dirty="0"/>
              <a:t>Here, it just looks like a kid thriving, </a:t>
            </a:r>
          </a:p>
          <a:p>
            <a:endParaRPr lang="en-US" baseline="0" dirty="0"/>
          </a:p>
          <a:p>
            <a:r>
              <a:rPr lang="en-US" baseline="0" dirty="0"/>
              <a:t>They won their chess match and are appropriately savoring the positive experience</a:t>
            </a:r>
          </a:p>
          <a:p>
            <a:endParaRPr lang="en-US" baseline="0" dirty="0"/>
          </a:p>
          <a:p>
            <a:r>
              <a:rPr lang="en-US" baseline="0" dirty="0"/>
              <a:t>Which can be a robust means of promoting long term health outcomes.</a:t>
            </a:r>
            <a:br>
              <a:rPr lang="en-US" baseline="0" dirty="0"/>
            </a:br>
            <a:br>
              <a:rPr lang="en-US" baseline="0" dirty="0"/>
            </a:br>
            <a:r>
              <a:rPr lang="en-US" baseline="0" dirty="0"/>
              <a:t>a real regulation success story.</a:t>
            </a:r>
          </a:p>
          <a:p>
            <a:endParaRPr lang="en-US" baseline="0" dirty="0"/>
          </a:p>
          <a:p>
            <a:r>
              <a:rPr lang="en-US" baseline="0" dirty="0"/>
              <a:t>(PAUSE)</a:t>
            </a:r>
          </a:p>
          <a:p>
            <a:endParaRPr lang="en-US" baseline="0" dirty="0"/>
          </a:p>
          <a:p>
            <a:r>
              <a:rPr lang="en-US" baseline="0" dirty="0"/>
              <a:t>But it’s actually a great case for why context matters in regulation</a:t>
            </a:r>
          </a:p>
          <a:p>
            <a:endParaRPr lang="en-US" baseline="0" dirty="0"/>
          </a:p>
          <a:p>
            <a:r>
              <a:rPr lang="en-US" baseline="0" dirty="0"/>
              <a:t>Because when you see what I originally saw</a:t>
            </a:r>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3</a:t>
            </a:fld>
            <a:endParaRPr lang="en-US" dirty="0"/>
          </a:p>
        </p:txBody>
      </p:sp>
    </p:spTree>
    <p:extLst>
      <p:ext uri="{BB962C8B-B14F-4D97-AF65-F5344CB8AC3E}">
        <p14:creationId xmlns:p14="http://schemas.microsoft.com/office/powerpoint/2010/main" val="1880777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all of these stimuli are presented and our data is collected,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then correlate the activity changes in voxels to themselves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time and across subsequent stimuli presentations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can do this across the whole ROI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examine how similar or dissimilar the resulting pattern is. </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30</a:t>
            </a:fld>
            <a:endParaRPr lang="en-US" dirty="0"/>
          </a:p>
        </p:txBody>
      </p:sp>
    </p:spTree>
    <p:extLst>
      <p:ext uri="{BB962C8B-B14F-4D97-AF65-F5344CB8AC3E}">
        <p14:creationId xmlns:p14="http://schemas.microsoft.com/office/powerpoint/2010/main" val="1550623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values are then stored in a correlation 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then spatially analyze that 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Measuring how relatively dissimilar any one stimulus is from all of the other stimuli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use the average of a group within a more traditional analysis of variance.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arrive at a value that symbolizes the strength of the representation of that valence for a particular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just want to take a moment to note that the table and graphics here are not my own </a:t>
            </a:r>
            <a:br>
              <a:rPr lang="en-US" dirty="0"/>
            </a:br>
            <a:br>
              <a:rPr lang="en-US" dirty="0"/>
            </a:br>
            <a:r>
              <a:rPr lang="en-US" dirty="0"/>
              <a:t>and I stole them from my friend Haroon Popal who wrote an amazing paper on applying RSA approaches to social stimuli which y’all should read if you’re interested in this technique.</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31</a:t>
            </a:fld>
            <a:endParaRPr lang="en-US" dirty="0"/>
          </a:p>
        </p:txBody>
      </p:sp>
    </p:spTree>
    <p:extLst>
      <p:ext uri="{BB962C8B-B14F-4D97-AF65-F5344CB8AC3E}">
        <p14:creationId xmlns:p14="http://schemas.microsoft.com/office/powerpoint/2010/main" val="1181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 an RSA approach allows to us see with greater clarity </a:t>
            </a:r>
          </a:p>
          <a:p>
            <a:endParaRPr lang="en-US" dirty="0"/>
          </a:p>
          <a:p>
            <a:r>
              <a:rPr lang="en-US" dirty="0"/>
              <a:t>how similar representations of otherwise intangible properties are across different groups of people. </a:t>
            </a:r>
          </a:p>
          <a:p>
            <a:endParaRPr lang="en-US" dirty="0"/>
          </a:p>
          <a:p>
            <a:r>
              <a:rPr lang="en-US" dirty="0"/>
              <a:t>(PAUSE)</a:t>
            </a:r>
          </a:p>
          <a:p>
            <a:endParaRPr lang="en-US" dirty="0"/>
          </a:p>
          <a:p>
            <a:r>
              <a:rPr lang="en-US" dirty="0"/>
              <a:t>So if we could show different videos containing positive, negative, and neutral affective information</a:t>
            </a:r>
          </a:p>
          <a:p>
            <a:endParaRPr lang="en-US" dirty="0"/>
          </a:p>
          <a:p>
            <a:r>
              <a:rPr lang="en-US" dirty="0"/>
              <a:t>to adults and children </a:t>
            </a:r>
          </a:p>
          <a:p>
            <a:endParaRPr lang="en-US" dirty="0"/>
          </a:p>
          <a:p>
            <a:r>
              <a:rPr lang="en-US" dirty="0"/>
              <a:t>while they sit in an MRI machine</a:t>
            </a:r>
          </a:p>
          <a:p>
            <a:endParaRPr lang="en-US" dirty="0"/>
          </a:p>
          <a:p>
            <a:r>
              <a:rPr lang="en-US" dirty="0"/>
              <a:t>(PAUSE)</a:t>
            </a:r>
          </a:p>
          <a:p>
            <a:endParaRPr lang="en-US" dirty="0"/>
          </a:p>
          <a:p>
            <a:r>
              <a:rPr lang="en-US" dirty="0"/>
              <a:t>we could apply an RSA approach to their data and explore how similarly they were representing that information</a:t>
            </a:r>
          </a:p>
          <a:p>
            <a:endParaRPr lang="en-US" dirty="0"/>
          </a:p>
          <a:p>
            <a:r>
              <a:rPr lang="en-US" dirty="0"/>
              <a:t>and that's exactly what we did in our recent study.</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32</a:t>
            </a:fld>
            <a:endParaRPr lang="en-US" dirty="0"/>
          </a:p>
        </p:txBody>
      </p:sp>
    </p:spTree>
    <p:extLst>
      <p:ext uri="{BB962C8B-B14F-4D97-AF65-F5344CB8AC3E}">
        <p14:creationId xmlns:p14="http://schemas.microsoft.com/office/powerpoint/2010/main" val="3647295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dataset originally collected by Deepu Murty, Susan B. Perlman and her team, </a:t>
            </a:r>
          </a:p>
          <a:p>
            <a:endParaRPr lang="en-US" dirty="0"/>
          </a:p>
          <a:p>
            <a:r>
              <a:rPr lang="en-US" dirty="0"/>
              <a:t>I believe at the time of collection, they were at the University of Pittsburgh. </a:t>
            </a:r>
          </a:p>
          <a:p>
            <a:endParaRPr lang="en-US" dirty="0"/>
          </a:p>
          <a:p>
            <a:r>
              <a:rPr lang="en-US" dirty="0"/>
              <a:t>(PAUSE)</a:t>
            </a:r>
          </a:p>
          <a:p>
            <a:endParaRPr lang="en-US" dirty="0"/>
          </a:p>
          <a:p>
            <a:r>
              <a:rPr lang="en-US" dirty="0"/>
              <a:t>It includes 57 participants that were either children between the ages of 4 and 10, </a:t>
            </a:r>
          </a:p>
          <a:p>
            <a:endParaRPr lang="en-US" dirty="0"/>
          </a:p>
          <a:p>
            <a:r>
              <a:rPr lang="en-US" dirty="0"/>
              <a:t>or adults between the ages of 20 and 44 </a:t>
            </a:r>
          </a:p>
          <a:p>
            <a:endParaRPr lang="en-US" dirty="0"/>
          </a:p>
          <a:p>
            <a:r>
              <a:rPr lang="en-US" dirty="0"/>
              <a:t>who passively viewed video stimuli within the context of fMRI</a:t>
            </a:r>
          </a:p>
          <a:p>
            <a:endParaRPr lang="en-US" dirty="0"/>
          </a:p>
          <a:p>
            <a:r>
              <a:rPr lang="en-US" dirty="0"/>
              <a:t>(PAUSE)</a:t>
            </a:r>
          </a:p>
          <a:p>
            <a:endParaRPr lang="en-US" dirty="0"/>
          </a:p>
          <a:p>
            <a:r>
              <a:rPr lang="en-US" dirty="0"/>
              <a:t>Unfortunately, NO ADOLESCENCE IN THIS DATASET</a:t>
            </a:r>
          </a:p>
          <a:p>
            <a:endParaRPr lang="en-US" dirty="0"/>
          </a:p>
          <a:p>
            <a:r>
              <a:rPr lang="en-US" dirty="0"/>
              <a:t>Which might be a real bummer to you</a:t>
            </a:r>
          </a:p>
          <a:p>
            <a:endParaRPr lang="en-US" dirty="0"/>
          </a:p>
          <a:p>
            <a:r>
              <a:rPr lang="en-US" dirty="0"/>
              <a:t>But whatcha gonna do? </a:t>
            </a:r>
          </a:p>
          <a:p>
            <a:endParaRPr lang="en-US" dirty="0"/>
          </a:p>
          <a:p>
            <a:r>
              <a:rPr lang="en-US" dirty="0"/>
              <a:t>(PAUSE)</a:t>
            </a:r>
          </a:p>
          <a:p>
            <a:endParaRPr lang="en-US" dirty="0"/>
          </a:p>
          <a:p>
            <a:r>
              <a:rPr lang="en-US" dirty="0"/>
              <a:t>Univariate analyses had previously been used on this data, </a:t>
            </a:r>
          </a:p>
          <a:p>
            <a:endParaRPr lang="en-US" dirty="0"/>
          </a:p>
          <a:p>
            <a:r>
              <a:rPr lang="en-US" dirty="0"/>
              <a:t>but no analyses explored affective representations within our ROIs of interest or used multivariate pattern analysis</a:t>
            </a:r>
          </a:p>
        </p:txBody>
      </p:sp>
      <p:sp>
        <p:nvSpPr>
          <p:cNvPr id="4" name="Slide Number Placeholder 3"/>
          <p:cNvSpPr>
            <a:spLocks noGrp="1"/>
          </p:cNvSpPr>
          <p:nvPr>
            <p:ph type="sldNum" sz="quarter" idx="5"/>
          </p:nvPr>
        </p:nvSpPr>
        <p:spPr/>
        <p:txBody>
          <a:bodyPr/>
          <a:lstStyle/>
          <a:p>
            <a:fld id="{133AEBC0-ADAA-46F6-8281-32DBEBB0CD4C}" type="slidenum">
              <a:rPr lang="en-US" smtClean="0"/>
              <a:t>33</a:t>
            </a:fld>
            <a:endParaRPr lang="en-US" dirty="0"/>
          </a:p>
        </p:txBody>
      </p:sp>
    </p:spTree>
    <p:extLst>
      <p:ext uri="{BB962C8B-B14F-4D97-AF65-F5344CB8AC3E}">
        <p14:creationId xmlns:p14="http://schemas.microsoft.com/office/powerpoint/2010/main" val="2895183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kind of mindblowing because it’s a really well designed set of stimuli to answer our big question </a:t>
            </a:r>
          </a:p>
          <a:p>
            <a:endParaRPr lang="en-US" dirty="0"/>
          </a:p>
          <a:p>
            <a:r>
              <a:rPr lang="en-US" dirty="0"/>
              <a:t>And in a way that perhaps better approaches ecological validity </a:t>
            </a:r>
          </a:p>
          <a:p>
            <a:endParaRPr lang="en-US" dirty="0"/>
          </a:p>
          <a:p>
            <a:r>
              <a:rPr lang="en-US" dirty="0"/>
              <a:t>relative to more traditional means of approaching this question.</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34</a:t>
            </a:fld>
            <a:endParaRPr lang="en-US" dirty="0"/>
          </a:p>
        </p:txBody>
      </p:sp>
    </p:spTree>
    <p:extLst>
      <p:ext uri="{BB962C8B-B14F-4D97-AF65-F5344CB8AC3E}">
        <p14:creationId xmlns:p14="http://schemas.microsoft.com/office/powerpoint/2010/main" val="2377871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 consisted of 24 clips from popular movies </a:t>
            </a:r>
          </a:p>
          <a:p>
            <a:endParaRPr lang="en-US" dirty="0"/>
          </a:p>
          <a:p>
            <a:r>
              <a:rPr lang="en-US" dirty="0"/>
              <a:t>that were evenly divided into positive, negative, and neutral valence categories. </a:t>
            </a:r>
          </a:p>
          <a:p>
            <a:endParaRPr lang="en-US" dirty="0"/>
          </a:p>
          <a:p>
            <a:r>
              <a:rPr lang="en-US" dirty="0"/>
              <a:t>(PAUSE)</a:t>
            </a:r>
          </a:p>
          <a:p>
            <a:endParaRPr lang="en-US" dirty="0"/>
          </a:p>
          <a:p>
            <a:r>
              <a:rPr lang="en-US" dirty="0"/>
              <a:t>Clips contained both animated and live action movies,  </a:t>
            </a:r>
          </a:p>
          <a:p>
            <a:endParaRPr lang="en-US" dirty="0"/>
          </a:p>
          <a:p>
            <a:r>
              <a:rPr lang="en-US" dirty="0"/>
              <a:t>anthropomorphic and human characters  </a:t>
            </a:r>
          </a:p>
          <a:p>
            <a:endParaRPr lang="en-US" dirty="0"/>
          </a:p>
          <a:p>
            <a:r>
              <a:rPr lang="en-US" dirty="0"/>
              <a:t>and spanned a long time period, with release dates from 1939 to 2011. </a:t>
            </a:r>
          </a:p>
          <a:p>
            <a:endParaRPr lang="en-US" dirty="0"/>
          </a:p>
          <a:p>
            <a:r>
              <a:rPr lang="en-US" dirty="0"/>
              <a:t>In total, participants were exposed to nearly 20 minutes of continuous stimuli</a:t>
            </a:r>
          </a:p>
          <a:p>
            <a:endParaRPr lang="en-US" dirty="0"/>
          </a:p>
          <a:p>
            <a:r>
              <a:rPr lang="en-US" dirty="0"/>
              <a:t>(PAUSE)</a:t>
            </a:r>
          </a:p>
          <a:p>
            <a:endParaRPr lang="en-US" dirty="0"/>
          </a:p>
          <a:p>
            <a:r>
              <a:rPr lang="en-US" dirty="0"/>
              <a:t>So, again, we have a high volume of stimuli with a lot of variability surrounding a few core common traits.</a:t>
            </a:r>
          </a:p>
        </p:txBody>
      </p:sp>
      <p:sp>
        <p:nvSpPr>
          <p:cNvPr id="4" name="Slide Number Placeholder 3"/>
          <p:cNvSpPr>
            <a:spLocks noGrp="1"/>
          </p:cNvSpPr>
          <p:nvPr>
            <p:ph type="sldNum" sz="quarter" idx="5"/>
          </p:nvPr>
        </p:nvSpPr>
        <p:spPr/>
        <p:txBody>
          <a:bodyPr/>
          <a:lstStyle/>
          <a:p>
            <a:fld id="{133AEBC0-ADAA-46F6-8281-32DBEBB0CD4C}" type="slidenum">
              <a:rPr lang="en-US" smtClean="0"/>
              <a:t>35</a:t>
            </a:fld>
            <a:endParaRPr lang="en-US" dirty="0"/>
          </a:p>
        </p:txBody>
      </p:sp>
    </p:spTree>
    <p:extLst>
      <p:ext uri="{BB962C8B-B14F-4D97-AF65-F5344CB8AC3E}">
        <p14:creationId xmlns:p14="http://schemas.microsoft.com/office/powerpoint/2010/main" val="1303485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designing this dataset, we are ensuring that we are keeping the experience as consistent as possible for all of our participants. </a:t>
            </a:r>
          </a:p>
          <a:p>
            <a:endParaRPr lang="en-US" dirty="0"/>
          </a:p>
          <a:p>
            <a:r>
              <a:rPr lang="en-US" dirty="0"/>
              <a:t>While still approach the topic of affective experience in a more ecologically valid way than perhaps an IAPS picture set might. </a:t>
            </a:r>
          </a:p>
          <a:p>
            <a:endParaRPr lang="en-US" dirty="0"/>
          </a:p>
          <a:p>
            <a:r>
              <a:rPr lang="en-US" dirty="0"/>
              <a:t>Which again, nothing wrong with a picture set for certain questions</a:t>
            </a:r>
          </a:p>
        </p:txBody>
      </p:sp>
      <p:sp>
        <p:nvSpPr>
          <p:cNvPr id="4" name="Slide Number Placeholder 3"/>
          <p:cNvSpPr>
            <a:spLocks noGrp="1"/>
          </p:cNvSpPr>
          <p:nvPr>
            <p:ph type="sldNum" sz="quarter" idx="5"/>
          </p:nvPr>
        </p:nvSpPr>
        <p:spPr/>
        <p:txBody>
          <a:bodyPr/>
          <a:lstStyle/>
          <a:p>
            <a:fld id="{133AEBC0-ADAA-46F6-8281-32DBEBB0CD4C}" type="slidenum">
              <a:rPr lang="en-US" smtClean="0"/>
              <a:t>36</a:t>
            </a:fld>
            <a:endParaRPr lang="en-US" dirty="0"/>
          </a:p>
        </p:txBody>
      </p:sp>
    </p:spTree>
    <p:extLst>
      <p:ext uri="{BB962C8B-B14F-4D97-AF65-F5344CB8AC3E}">
        <p14:creationId xmlns:p14="http://schemas.microsoft.com/office/powerpoint/2010/main" val="3486818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are to answer how similarly children and adults represent naturalistic affective experiences</a:t>
            </a:r>
          </a:p>
          <a:p>
            <a:endParaRPr lang="en-US" dirty="0"/>
          </a:p>
          <a:p>
            <a:r>
              <a:rPr lang="en-US" dirty="0"/>
              <a:t>We need stimuli that </a:t>
            </a:r>
          </a:p>
          <a:p>
            <a:endParaRPr lang="en-US" dirty="0"/>
          </a:p>
          <a:p>
            <a:r>
              <a:rPr lang="en-US" dirty="0"/>
              <a:t>has a timecourse, </a:t>
            </a:r>
          </a:p>
          <a:p>
            <a:endParaRPr lang="en-US" dirty="0"/>
          </a:p>
          <a:p>
            <a:r>
              <a:rPr lang="en-US" dirty="0"/>
              <a:t>is dynamic, </a:t>
            </a:r>
          </a:p>
          <a:p>
            <a:endParaRPr lang="en-US" dirty="0"/>
          </a:p>
          <a:p>
            <a:r>
              <a:rPr lang="en-US" dirty="0"/>
              <a:t>multimodal, </a:t>
            </a:r>
          </a:p>
          <a:p>
            <a:endParaRPr lang="en-US" dirty="0"/>
          </a:p>
          <a:p>
            <a:r>
              <a:rPr lang="en-US" dirty="0"/>
              <a:t>and sometimes social.</a:t>
            </a:r>
          </a:p>
          <a:p>
            <a:endParaRPr lang="en-US" dirty="0"/>
          </a:p>
          <a:p>
            <a:r>
              <a:rPr lang="en-US" dirty="0"/>
              <a:t>(PAUSE)</a:t>
            </a:r>
          </a:p>
          <a:p>
            <a:endParaRPr lang="en-US" dirty="0"/>
          </a:p>
          <a:p>
            <a:r>
              <a:rPr lang="en-US" dirty="0"/>
              <a:t>And so I thought it might be a good idea to give you all a little idea of what the clips were like, </a:t>
            </a:r>
          </a:p>
          <a:p>
            <a:endParaRPr lang="en-US" dirty="0"/>
          </a:p>
          <a:p>
            <a:r>
              <a:rPr lang="en-US" dirty="0"/>
              <a:t>so here’s one from an movie called Open Season</a:t>
            </a:r>
          </a:p>
        </p:txBody>
      </p:sp>
      <p:sp>
        <p:nvSpPr>
          <p:cNvPr id="4" name="Slide Number Placeholder 3"/>
          <p:cNvSpPr>
            <a:spLocks noGrp="1"/>
          </p:cNvSpPr>
          <p:nvPr>
            <p:ph type="sldNum" sz="quarter" idx="5"/>
          </p:nvPr>
        </p:nvSpPr>
        <p:spPr/>
        <p:txBody>
          <a:bodyPr/>
          <a:lstStyle/>
          <a:p>
            <a:fld id="{133AEBC0-ADAA-46F6-8281-32DBEBB0CD4C}" type="slidenum">
              <a:rPr lang="en-US" smtClean="0"/>
              <a:t>37</a:t>
            </a:fld>
            <a:endParaRPr lang="en-US" dirty="0"/>
          </a:p>
        </p:txBody>
      </p:sp>
    </p:spTree>
    <p:extLst>
      <p:ext uri="{BB962C8B-B14F-4D97-AF65-F5344CB8AC3E}">
        <p14:creationId xmlns:p14="http://schemas.microsoft.com/office/powerpoint/2010/main" val="3716334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off of all of that background, we formed a few hypotheses.</a:t>
            </a:r>
          </a:p>
          <a:p>
            <a:endParaRPr lang="en-US" dirty="0"/>
          </a:p>
          <a:p>
            <a:r>
              <a:rPr lang="en-US" dirty="0"/>
              <a:t>It’s a little general, </a:t>
            </a:r>
          </a:p>
          <a:p>
            <a:endParaRPr lang="en-US" dirty="0"/>
          </a:p>
          <a:p>
            <a:r>
              <a:rPr lang="en-US" dirty="0"/>
              <a:t>But our first one was just generally exploring complexity</a:t>
            </a:r>
          </a:p>
          <a:p>
            <a:endParaRPr lang="en-US" dirty="0"/>
          </a:p>
          <a:p>
            <a:r>
              <a:rPr lang="en-US" dirty="0"/>
              <a:t>Will children generate greater pattern similarity than adults, and we think that should be the case. </a:t>
            </a:r>
          </a:p>
          <a:p>
            <a:endParaRPr lang="en-US" dirty="0"/>
          </a:p>
          <a:p>
            <a:r>
              <a:rPr lang="en-US" dirty="0"/>
              <a:t>(PAUSE)</a:t>
            </a:r>
          </a:p>
          <a:p>
            <a:endParaRPr lang="en-US" dirty="0"/>
          </a:p>
          <a:p>
            <a:r>
              <a:rPr lang="en-US" dirty="0"/>
              <a:t>Next,</a:t>
            </a:r>
          </a:p>
          <a:p>
            <a:endParaRPr lang="en-US" dirty="0"/>
          </a:p>
          <a:p>
            <a:r>
              <a:rPr lang="en-US" dirty="0"/>
              <a:t>Because of differentiation models, </a:t>
            </a:r>
          </a:p>
          <a:p>
            <a:endParaRPr lang="en-US" dirty="0"/>
          </a:p>
          <a:p>
            <a:r>
              <a:rPr lang="en-US" dirty="0"/>
              <a:t>And research like that of Pons et al., 2014</a:t>
            </a:r>
          </a:p>
          <a:p>
            <a:endParaRPr lang="en-US" dirty="0"/>
          </a:p>
          <a:p>
            <a:r>
              <a:rPr lang="en-US" dirty="0"/>
              <a:t>we expected children to generate representations that fell pretty strongly along valence lines, </a:t>
            </a:r>
          </a:p>
          <a:p>
            <a:endParaRPr lang="en-US" dirty="0"/>
          </a:p>
          <a:p>
            <a:r>
              <a:rPr lang="en-US" dirty="0"/>
              <a:t>while the complexity of affective representations in adulthood </a:t>
            </a:r>
          </a:p>
          <a:p>
            <a:endParaRPr lang="en-US" dirty="0"/>
          </a:p>
          <a:p>
            <a:r>
              <a:rPr lang="en-US" dirty="0"/>
              <a:t>Might render valence to be an insufficient framework to apply to adult representations.</a:t>
            </a:r>
          </a:p>
          <a:p>
            <a:endParaRPr lang="en-US" dirty="0"/>
          </a:p>
          <a:p>
            <a:r>
              <a:rPr lang="en-US" dirty="0"/>
              <a:t>(PAUSE)</a:t>
            </a:r>
          </a:p>
          <a:p>
            <a:endParaRPr lang="en-US" dirty="0"/>
          </a:p>
          <a:p>
            <a:r>
              <a:rPr lang="en-US" dirty="0"/>
              <a:t>Lastly, and I apologize for the ambiguous buzzword term on this, </a:t>
            </a:r>
          </a:p>
          <a:p>
            <a:endParaRPr lang="en-US" dirty="0"/>
          </a:p>
          <a:p>
            <a:r>
              <a:rPr lang="en-US" dirty="0"/>
              <a:t>but because of the profound functional and connective prefrontal developments, </a:t>
            </a:r>
          </a:p>
          <a:p>
            <a:endParaRPr lang="en-US" dirty="0"/>
          </a:p>
          <a:p>
            <a:r>
              <a:rPr lang="en-US" dirty="0"/>
              <a:t>relative to subcortical developments, </a:t>
            </a:r>
          </a:p>
          <a:p>
            <a:endParaRPr lang="en-US" dirty="0"/>
          </a:p>
          <a:p>
            <a:r>
              <a:rPr lang="en-US" dirty="0"/>
              <a:t>we expected to see an interaction</a:t>
            </a:r>
          </a:p>
          <a:p>
            <a:endParaRPr lang="en-US" dirty="0"/>
          </a:p>
          <a:p>
            <a:r>
              <a:rPr lang="en-US" dirty="0"/>
              <a:t>Such that the difference in pattern similarity between child prefrontal and subcortical regions </a:t>
            </a:r>
          </a:p>
          <a:p>
            <a:endParaRPr lang="en-US" dirty="0"/>
          </a:p>
          <a:p>
            <a:r>
              <a:rPr lang="en-US" dirty="0"/>
              <a:t>should be greater than the difference between adult prefrontal and subcortical regions.</a:t>
            </a:r>
          </a:p>
          <a:p>
            <a:endParaRPr lang="en-US" dirty="0"/>
          </a:p>
          <a:p>
            <a:r>
              <a:rPr lang="en-US" dirty="0"/>
              <a:t>(PAUSE)</a:t>
            </a:r>
          </a:p>
          <a:p>
            <a:endParaRPr lang="en-US" dirty="0"/>
          </a:p>
          <a:p>
            <a:r>
              <a:rPr lang="en-US" dirty="0"/>
              <a:t>And of course, we take this to be a sign that adults are generating greater ability in that post-representation assessment stage.</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38</a:t>
            </a:fld>
            <a:endParaRPr lang="en-US" dirty="0"/>
          </a:p>
        </p:txBody>
      </p:sp>
    </p:spTree>
    <p:extLst>
      <p:ext uri="{BB962C8B-B14F-4D97-AF65-F5344CB8AC3E}">
        <p14:creationId xmlns:p14="http://schemas.microsoft.com/office/powerpoint/2010/main" val="3784392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identified three regions relevant to our question:  </a:t>
            </a:r>
          </a:p>
          <a:p>
            <a:endParaRPr lang="en-US" dirty="0"/>
          </a:p>
          <a:p>
            <a:r>
              <a:rPr lang="en-US" dirty="0"/>
              <a:t>the Amygdala,  the nucleus accumbens within the ventral striatum,  </a:t>
            </a:r>
          </a:p>
          <a:p>
            <a:endParaRPr lang="en-US" dirty="0"/>
          </a:p>
          <a:p>
            <a:r>
              <a:rPr lang="en-US" dirty="0"/>
              <a:t>and the ventromedial prefrontal cortex. </a:t>
            </a:r>
          </a:p>
          <a:p>
            <a:endParaRPr lang="en-US" dirty="0"/>
          </a:p>
          <a:p>
            <a:r>
              <a:rPr lang="en-US" dirty="0"/>
              <a:t>(PAUSE)</a:t>
            </a:r>
          </a:p>
          <a:p>
            <a:endParaRPr lang="en-US" dirty="0"/>
          </a:p>
          <a:p>
            <a:r>
              <a:rPr lang="en-US" dirty="0"/>
              <a:t>We defined our amygdala and nucleus accumbens ROIs using the masks contained within the Harvard-Oxford subcortical atlas, </a:t>
            </a:r>
          </a:p>
          <a:p>
            <a:endParaRPr lang="en-US" dirty="0"/>
          </a:p>
          <a:p>
            <a:r>
              <a:rPr lang="en-US" dirty="0"/>
              <a:t>but used a 10mm diameter activation-centered isotropic kernel to define the vmPFC. </a:t>
            </a:r>
          </a:p>
          <a:p>
            <a:endParaRPr lang="en-US" dirty="0"/>
          </a:p>
          <a:p>
            <a:r>
              <a:rPr lang="en-US" dirty="0"/>
              <a:t>(PAUSE)</a:t>
            </a:r>
          </a:p>
          <a:p>
            <a:endParaRPr lang="en-US" dirty="0"/>
          </a:p>
          <a:p>
            <a:r>
              <a:rPr lang="en-US" dirty="0"/>
              <a:t>The mask centered on coordinates identified in a metaanalyses by Bartra and colleagues </a:t>
            </a:r>
          </a:p>
          <a:p>
            <a:endParaRPr lang="en-US" dirty="0"/>
          </a:p>
          <a:p>
            <a:r>
              <a:rPr lang="en-US" dirty="0"/>
              <a:t>as the most common center of consistent vmPFC activation during studies of subjective valuation and primary incentives.</a:t>
            </a:r>
          </a:p>
        </p:txBody>
      </p:sp>
      <p:sp>
        <p:nvSpPr>
          <p:cNvPr id="4" name="Slide Number Placeholder 3"/>
          <p:cNvSpPr>
            <a:spLocks noGrp="1"/>
          </p:cNvSpPr>
          <p:nvPr>
            <p:ph type="sldNum" sz="quarter" idx="5"/>
          </p:nvPr>
        </p:nvSpPr>
        <p:spPr/>
        <p:txBody>
          <a:bodyPr/>
          <a:lstStyle/>
          <a:p>
            <a:fld id="{133AEBC0-ADAA-46F6-8281-32DBEBB0CD4C}" type="slidenum">
              <a:rPr lang="en-US" smtClean="0"/>
              <a:t>39</a:t>
            </a:fld>
            <a:endParaRPr lang="en-US" dirty="0"/>
          </a:p>
        </p:txBody>
      </p:sp>
    </p:spTree>
    <p:extLst>
      <p:ext uri="{BB962C8B-B14F-4D97-AF65-F5344CB8AC3E}">
        <p14:creationId xmlns:p14="http://schemas.microsoft.com/office/powerpoint/2010/main" val="3504509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there are other considerations to be had. </a:t>
            </a:r>
          </a:p>
          <a:p>
            <a:endParaRPr lang="en-US" dirty="0"/>
          </a:p>
          <a:p>
            <a:r>
              <a:rPr lang="en-US" dirty="0"/>
              <a:t>My real passion is studying when and why we downregulate positive emotions</a:t>
            </a:r>
          </a:p>
          <a:p>
            <a:endParaRPr lang="en-US" dirty="0"/>
          </a:p>
          <a:p>
            <a:r>
              <a:rPr lang="en-US" dirty="0"/>
              <a:t>So maybe I’m a little biased, but I think this kid could stand to tone it down a little. </a:t>
            </a:r>
            <a:endParaRPr lang="en-US" baseline="0" dirty="0"/>
          </a:p>
        </p:txBody>
      </p:sp>
      <p:sp>
        <p:nvSpPr>
          <p:cNvPr id="4" name="Slide Number Placeholder 3"/>
          <p:cNvSpPr>
            <a:spLocks noGrp="1"/>
          </p:cNvSpPr>
          <p:nvPr>
            <p:ph type="sldNum" sz="quarter" idx="5"/>
          </p:nvPr>
        </p:nvSpPr>
        <p:spPr/>
        <p:txBody>
          <a:bodyPr/>
          <a:lstStyle/>
          <a:p>
            <a:fld id="{133AEBC0-ADAA-46F6-8281-32DBEBB0CD4C}" type="slidenum">
              <a:rPr lang="en-US" smtClean="0"/>
              <a:t>4</a:t>
            </a:fld>
            <a:endParaRPr lang="en-US" dirty="0"/>
          </a:p>
        </p:txBody>
      </p:sp>
    </p:spTree>
    <p:extLst>
      <p:ext uri="{BB962C8B-B14F-4D97-AF65-F5344CB8AC3E}">
        <p14:creationId xmlns:p14="http://schemas.microsoft.com/office/powerpoint/2010/main" val="2379337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our data was collected, warped, pre-processed, outliers were removed, and lower level analyses ran,</a:t>
            </a:r>
          </a:p>
        </p:txBody>
      </p:sp>
      <p:sp>
        <p:nvSpPr>
          <p:cNvPr id="4" name="Slide Number Placeholder 3"/>
          <p:cNvSpPr>
            <a:spLocks noGrp="1"/>
          </p:cNvSpPr>
          <p:nvPr>
            <p:ph type="sldNum" sz="quarter" idx="5"/>
          </p:nvPr>
        </p:nvSpPr>
        <p:spPr/>
        <p:txBody>
          <a:bodyPr/>
          <a:lstStyle/>
          <a:p>
            <a:fld id="{133AEBC0-ADAA-46F6-8281-32DBEBB0CD4C}" type="slidenum">
              <a:rPr lang="en-US" smtClean="0"/>
              <a:t>40</a:t>
            </a:fld>
            <a:endParaRPr lang="en-US" dirty="0"/>
          </a:p>
        </p:txBody>
      </p:sp>
    </p:spTree>
    <p:extLst>
      <p:ext uri="{BB962C8B-B14F-4D97-AF65-F5344CB8AC3E}">
        <p14:creationId xmlns:p14="http://schemas.microsoft.com/office/powerpoint/2010/main" val="2650234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then correlated our voxels to themselves within participant and region, but between video. It’s notable that we never correlated clips from the same movie, as there likely would have been to much non-affective overlap in the patterns. </a:t>
            </a:r>
          </a:p>
          <a:p>
            <a:endParaRPr lang="en-US" dirty="0"/>
          </a:p>
          <a:p>
            <a:r>
              <a:rPr lang="en-US" dirty="0"/>
              <a:t>Running these correlations resulted in finding one R value that represented pattern similarity between this pair in this region for this person. </a:t>
            </a:r>
          </a:p>
        </p:txBody>
      </p:sp>
      <p:sp>
        <p:nvSpPr>
          <p:cNvPr id="4" name="Slide Number Placeholder 3"/>
          <p:cNvSpPr>
            <a:spLocks noGrp="1"/>
          </p:cNvSpPr>
          <p:nvPr>
            <p:ph type="sldNum" sz="quarter" idx="5"/>
          </p:nvPr>
        </p:nvSpPr>
        <p:spPr/>
        <p:txBody>
          <a:bodyPr/>
          <a:lstStyle/>
          <a:p>
            <a:fld id="{133AEBC0-ADAA-46F6-8281-32DBEBB0CD4C}" type="slidenum">
              <a:rPr lang="en-US" smtClean="0"/>
              <a:t>41</a:t>
            </a:fld>
            <a:endParaRPr lang="en-US" dirty="0"/>
          </a:p>
        </p:txBody>
      </p:sp>
    </p:spTree>
    <p:extLst>
      <p:ext uri="{BB962C8B-B14F-4D97-AF65-F5344CB8AC3E}">
        <p14:creationId xmlns:p14="http://schemas.microsoft.com/office/powerpoint/2010/main" val="13025723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placed those values within matrices</a:t>
            </a:r>
          </a:p>
        </p:txBody>
      </p:sp>
      <p:sp>
        <p:nvSpPr>
          <p:cNvPr id="4" name="Slide Number Placeholder 3"/>
          <p:cNvSpPr>
            <a:spLocks noGrp="1"/>
          </p:cNvSpPr>
          <p:nvPr>
            <p:ph type="sldNum" sz="quarter" idx="5"/>
          </p:nvPr>
        </p:nvSpPr>
        <p:spPr/>
        <p:txBody>
          <a:bodyPr/>
          <a:lstStyle/>
          <a:p>
            <a:fld id="{133AEBC0-ADAA-46F6-8281-32DBEBB0CD4C}" type="slidenum">
              <a:rPr lang="en-US" smtClean="0"/>
              <a:t>42</a:t>
            </a:fld>
            <a:endParaRPr lang="en-US" dirty="0"/>
          </a:p>
        </p:txBody>
      </p:sp>
    </p:spTree>
    <p:extLst>
      <p:ext uri="{BB962C8B-B14F-4D97-AF65-F5344CB8AC3E}">
        <p14:creationId xmlns:p14="http://schemas.microsoft.com/office/powerpoint/2010/main" val="1159372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you can see that for these two movies</a:t>
            </a:r>
          </a:p>
        </p:txBody>
      </p:sp>
      <p:sp>
        <p:nvSpPr>
          <p:cNvPr id="4" name="Slide Number Placeholder 3"/>
          <p:cNvSpPr>
            <a:spLocks noGrp="1"/>
          </p:cNvSpPr>
          <p:nvPr>
            <p:ph type="sldNum" sz="quarter" idx="5"/>
          </p:nvPr>
        </p:nvSpPr>
        <p:spPr/>
        <p:txBody>
          <a:bodyPr/>
          <a:lstStyle/>
          <a:p>
            <a:fld id="{133AEBC0-ADAA-46F6-8281-32DBEBB0CD4C}" type="slidenum">
              <a:rPr lang="en-US" smtClean="0"/>
              <a:t>43</a:t>
            </a:fld>
            <a:endParaRPr lang="en-US" dirty="0"/>
          </a:p>
        </p:txBody>
      </p:sp>
    </p:spTree>
    <p:extLst>
      <p:ext uri="{BB962C8B-B14F-4D97-AF65-F5344CB8AC3E}">
        <p14:creationId xmlns:p14="http://schemas.microsoft.com/office/powerpoint/2010/main" val="3937010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had a relatively low pattern similarity score.</a:t>
            </a:r>
          </a:p>
          <a:p>
            <a:endParaRPr lang="en-US" dirty="0"/>
          </a:p>
          <a:p>
            <a:r>
              <a:rPr lang="en-US" dirty="0"/>
              <a:t>After computing our RSA values using a Spearman Rank Correlation and applying a Fisher’s Z transformation, </a:t>
            </a:r>
          </a:p>
          <a:p>
            <a:endParaRPr lang="en-US" dirty="0"/>
          </a:p>
          <a:p>
            <a:r>
              <a:rPr lang="en-US" dirty="0"/>
              <a:t>We entered our values into a 3 x 3 x 2 Mixed Effects ANOVA, with terms for ROI, Valence, Age Group, and interactions among them. </a:t>
            </a:r>
          </a:p>
          <a:p>
            <a:endParaRPr lang="en-US" dirty="0"/>
          </a:p>
          <a:p>
            <a:r>
              <a:rPr lang="en-US" dirty="0"/>
              <a:t>Additional contrasts were pursued post-hoc and Bonferroni-adjusted. </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44</a:t>
            </a:fld>
            <a:endParaRPr lang="en-US" dirty="0"/>
          </a:p>
        </p:txBody>
      </p:sp>
    </p:spTree>
    <p:extLst>
      <p:ext uri="{BB962C8B-B14F-4D97-AF65-F5344CB8AC3E}">
        <p14:creationId xmlns:p14="http://schemas.microsoft.com/office/powerpoint/2010/main" val="4268921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just as a reminder, here’s the study design once again</a:t>
            </a:r>
          </a:p>
          <a:p>
            <a:endParaRPr lang="en-US" dirty="0"/>
          </a:p>
          <a:p>
            <a:r>
              <a:rPr lang="en-US" dirty="0"/>
              <a:t>(PAUSE)</a:t>
            </a:r>
          </a:p>
          <a:p>
            <a:endParaRPr lang="en-US" dirty="0"/>
          </a:p>
          <a:p>
            <a:r>
              <a:rPr lang="en-US" dirty="0"/>
              <a:t>By first categorizing stimuli into valence groups, </a:t>
            </a:r>
          </a:p>
          <a:p>
            <a:endParaRPr lang="en-US" dirty="0"/>
          </a:p>
          <a:p>
            <a:r>
              <a:rPr lang="en-US" dirty="0"/>
              <a:t>presenting participants this stimuli, and then comparing subsequent patterns using correlations within stimuli group, </a:t>
            </a:r>
          </a:p>
          <a:p>
            <a:endParaRPr lang="en-US" dirty="0"/>
          </a:p>
          <a:p>
            <a:r>
              <a:rPr lang="en-US" dirty="0"/>
              <a:t>we can examine how similarly adults and children are representing this valenced affective information. </a:t>
            </a:r>
          </a:p>
          <a:p>
            <a:endParaRPr lang="en-US" dirty="0"/>
          </a:p>
          <a:p>
            <a:r>
              <a:rPr lang="en-US" dirty="0"/>
              <a:t>And so what did we find?</a:t>
            </a:r>
          </a:p>
        </p:txBody>
      </p:sp>
      <p:sp>
        <p:nvSpPr>
          <p:cNvPr id="4" name="Slide Number Placeholder 3"/>
          <p:cNvSpPr>
            <a:spLocks noGrp="1"/>
          </p:cNvSpPr>
          <p:nvPr>
            <p:ph type="sldNum" sz="quarter" idx="5"/>
          </p:nvPr>
        </p:nvSpPr>
        <p:spPr/>
        <p:txBody>
          <a:bodyPr/>
          <a:lstStyle/>
          <a:p>
            <a:fld id="{133AEBC0-ADAA-46F6-8281-32DBEBB0CD4C}" type="slidenum">
              <a:rPr lang="en-US" smtClean="0"/>
              <a:t>45</a:t>
            </a:fld>
            <a:endParaRPr lang="en-US" dirty="0"/>
          </a:p>
        </p:txBody>
      </p:sp>
    </p:spTree>
    <p:extLst>
      <p:ext uri="{BB962C8B-B14F-4D97-AF65-F5344CB8AC3E}">
        <p14:creationId xmlns:p14="http://schemas.microsoft.com/office/powerpoint/2010/main" val="34732376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supported our first hypothesis. </a:t>
            </a:r>
          </a:p>
          <a:p>
            <a:endParaRPr lang="en-US" dirty="0"/>
          </a:p>
          <a:p>
            <a:r>
              <a:rPr lang="en-US" dirty="0"/>
              <a:t>Overall, children did demonstrate greater pattern similarity in response to these affectively valenced stimuli relative to adults. </a:t>
            </a:r>
          </a:p>
          <a:p>
            <a:endParaRPr lang="en-US" dirty="0"/>
          </a:p>
          <a:p>
            <a:r>
              <a:rPr lang="en-US" dirty="0"/>
              <a:t>This does suggest that these neural changes are producing greater complexity in activation patterns for adults relative to children. </a:t>
            </a:r>
          </a:p>
        </p:txBody>
      </p:sp>
      <p:sp>
        <p:nvSpPr>
          <p:cNvPr id="4" name="Slide Number Placeholder 3"/>
          <p:cNvSpPr>
            <a:spLocks noGrp="1"/>
          </p:cNvSpPr>
          <p:nvPr>
            <p:ph type="sldNum" sz="quarter" idx="5"/>
          </p:nvPr>
        </p:nvSpPr>
        <p:spPr/>
        <p:txBody>
          <a:bodyPr/>
          <a:lstStyle/>
          <a:p>
            <a:fld id="{133AEBC0-ADAA-46F6-8281-32DBEBB0CD4C}" type="slidenum">
              <a:rPr lang="en-US" smtClean="0"/>
              <a:t>46</a:t>
            </a:fld>
            <a:endParaRPr lang="en-US" dirty="0"/>
          </a:p>
        </p:txBody>
      </p:sp>
    </p:spTree>
    <p:extLst>
      <p:ext uri="{BB962C8B-B14F-4D97-AF65-F5344CB8AC3E}">
        <p14:creationId xmlns:p14="http://schemas.microsoft.com/office/powerpoint/2010/main" val="13189029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examined affective valence, and found support for our hypotheses, though, the picture is slightly more complicated </a:t>
            </a:r>
          </a:p>
          <a:p>
            <a:endParaRPr lang="en-US" dirty="0"/>
          </a:p>
          <a:p>
            <a:r>
              <a:rPr lang="en-US" dirty="0"/>
              <a:t>On the X axis, we have our age groups, </a:t>
            </a:r>
          </a:p>
          <a:p>
            <a:endParaRPr lang="en-US" dirty="0"/>
          </a:p>
          <a:p>
            <a:r>
              <a:rPr lang="en-US" dirty="0"/>
              <a:t>on the y axis we have our correlative values, </a:t>
            </a:r>
          </a:p>
          <a:p>
            <a:endParaRPr lang="en-US" dirty="0"/>
          </a:p>
          <a:p>
            <a:r>
              <a:rPr lang="en-US" dirty="0"/>
              <a:t>so higher values mean that the patterns we observed were more similar to each other, </a:t>
            </a:r>
          </a:p>
          <a:p>
            <a:endParaRPr lang="en-US" dirty="0"/>
          </a:p>
          <a:p>
            <a:r>
              <a:rPr lang="en-US" dirty="0"/>
              <a:t>and lower values mean that they were less similar to each other within that specific Age / Valence group. </a:t>
            </a:r>
          </a:p>
          <a:p>
            <a:endParaRPr lang="en-US" dirty="0"/>
          </a:p>
          <a:p>
            <a:r>
              <a:rPr lang="en-US" dirty="0"/>
              <a:t>And lastly, we have valence as our moderator with relevant key over to the right. </a:t>
            </a:r>
          </a:p>
        </p:txBody>
      </p:sp>
      <p:sp>
        <p:nvSpPr>
          <p:cNvPr id="4" name="Slide Number Placeholder 3"/>
          <p:cNvSpPr>
            <a:spLocks noGrp="1"/>
          </p:cNvSpPr>
          <p:nvPr>
            <p:ph type="sldNum" sz="quarter" idx="5"/>
          </p:nvPr>
        </p:nvSpPr>
        <p:spPr/>
        <p:txBody>
          <a:bodyPr/>
          <a:lstStyle/>
          <a:p>
            <a:fld id="{133AEBC0-ADAA-46F6-8281-32DBEBB0CD4C}" type="slidenum">
              <a:rPr lang="en-US" smtClean="0"/>
              <a:t>47</a:t>
            </a:fld>
            <a:endParaRPr lang="en-US" dirty="0"/>
          </a:p>
        </p:txBody>
      </p:sp>
    </p:spTree>
    <p:extLst>
      <p:ext uri="{BB962C8B-B14F-4D97-AF65-F5344CB8AC3E}">
        <p14:creationId xmlns:p14="http://schemas.microsoft.com/office/powerpoint/2010/main" val="3017587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see no differences among adults by valence</a:t>
            </a:r>
          </a:p>
          <a:p>
            <a:endParaRPr lang="en-US" dirty="0"/>
          </a:p>
          <a:p>
            <a:r>
              <a:rPr lang="en-US" dirty="0"/>
              <a:t>This is in line with what we suspect, that valence might not be as appropriate of a heuristic or model for adults, being too general</a:t>
            </a:r>
          </a:p>
        </p:txBody>
      </p:sp>
      <p:sp>
        <p:nvSpPr>
          <p:cNvPr id="4" name="Slide Number Placeholder 3"/>
          <p:cNvSpPr>
            <a:spLocks noGrp="1"/>
          </p:cNvSpPr>
          <p:nvPr>
            <p:ph type="sldNum" sz="quarter" idx="5"/>
          </p:nvPr>
        </p:nvSpPr>
        <p:spPr/>
        <p:txBody>
          <a:bodyPr/>
          <a:lstStyle/>
          <a:p>
            <a:fld id="{133AEBC0-ADAA-46F6-8281-32DBEBB0CD4C}" type="slidenum">
              <a:rPr lang="en-US" smtClean="0"/>
              <a:t>48</a:t>
            </a:fld>
            <a:endParaRPr lang="en-US" dirty="0"/>
          </a:p>
        </p:txBody>
      </p:sp>
    </p:spTree>
    <p:extLst>
      <p:ext uri="{BB962C8B-B14F-4D97-AF65-F5344CB8AC3E}">
        <p14:creationId xmlns:p14="http://schemas.microsoft.com/office/powerpoint/2010/main" val="37061573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children, we do see differences between negative and positive and positive and neutral,</a:t>
            </a:r>
          </a:p>
          <a:p>
            <a:endParaRPr lang="en-US" dirty="0"/>
          </a:p>
          <a:p>
            <a:r>
              <a:rPr lang="en-US" dirty="0"/>
              <a:t>But interestingly enough not positive and neutral</a:t>
            </a:r>
          </a:p>
          <a:p>
            <a:endParaRPr lang="en-US" dirty="0"/>
          </a:p>
          <a:p>
            <a:r>
              <a:rPr lang="en-US" dirty="0"/>
              <a:t>This difference could be a product of the prominence a lot of negatively valenced events enjoy </a:t>
            </a:r>
          </a:p>
          <a:p>
            <a:endParaRPr lang="en-US" dirty="0"/>
          </a:p>
          <a:p>
            <a:r>
              <a:rPr lang="en-US" dirty="0"/>
              <a:t>Especially in moral domains for children. </a:t>
            </a:r>
          </a:p>
        </p:txBody>
      </p:sp>
      <p:sp>
        <p:nvSpPr>
          <p:cNvPr id="4" name="Slide Number Placeholder 3"/>
          <p:cNvSpPr>
            <a:spLocks noGrp="1"/>
          </p:cNvSpPr>
          <p:nvPr>
            <p:ph type="sldNum" sz="quarter" idx="5"/>
          </p:nvPr>
        </p:nvSpPr>
        <p:spPr/>
        <p:txBody>
          <a:bodyPr/>
          <a:lstStyle/>
          <a:p>
            <a:fld id="{133AEBC0-ADAA-46F6-8281-32DBEBB0CD4C}" type="slidenum">
              <a:rPr lang="en-US" smtClean="0"/>
              <a:t>49</a:t>
            </a:fld>
            <a:endParaRPr lang="en-US" dirty="0"/>
          </a:p>
        </p:txBody>
      </p:sp>
    </p:spTree>
    <p:extLst>
      <p:ext uri="{BB962C8B-B14F-4D97-AF65-F5344CB8AC3E}">
        <p14:creationId xmlns:p14="http://schemas.microsoft.com/office/powerpoint/2010/main" val="3205595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primarily use naturalistic stimuli to study how context influences choices in people's self-regulatory behaviors and cognitions. </a:t>
            </a:r>
          </a:p>
          <a:p>
            <a:endParaRPr lang="en-US" dirty="0"/>
          </a:p>
          <a:p>
            <a:r>
              <a:rPr lang="en-US" dirty="0"/>
              <a:t>For all of the reasons I just stated,  we sometimes run into issues translating self-regulation research </a:t>
            </a:r>
          </a:p>
          <a:p>
            <a:endParaRPr lang="en-US" dirty="0"/>
          </a:p>
          <a:p>
            <a:r>
              <a:rPr lang="en-US" dirty="0"/>
              <a:t>that we're capturing in the very controllable, very ideal conditions of the lab to that of the messy, convoluted realities of daily life</a:t>
            </a:r>
          </a:p>
          <a:p>
            <a:endParaRPr lang="en-US" dirty="0"/>
          </a:p>
          <a:p>
            <a:r>
              <a:rPr lang="en-US" dirty="0"/>
              <a:t>And I see my approach as an important supplement to that very important, broken-down-to-its-elements approach that typically characterizes emotion regulation research  </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5</a:t>
            </a:fld>
            <a:endParaRPr lang="en-US" dirty="0"/>
          </a:p>
        </p:txBody>
      </p:sp>
    </p:spTree>
    <p:extLst>
      <p:ext uri="{BB962C8B-B14F-4D97-AF65-F5344CB8AC3E}">
        <p14:creationId xmlns:p14="http://schemas.microsoft.com/office/powerpoint/2010/main" val="24801728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most important, </a:t>
            </a:r>
          </a:p>
          <a:p>
            <a:endParaRPr lang="en-US" dirty="0"/>
          </a:p>
          <a:p>
            <a:r>
              <a:rPr lang="en-US" dirty="0"/>
              <a:t>We see that both positive and negative, but not netural valenced stimuli,</a:t>
            </a:r>
          </a:p>
          <a:p>
            <a:endParaRPr lang="en-US" dirty="0"/>
          </a:p>
          <a:p>
            <a:r>
              <a:rPr lang="en-US" dirty="0"/>
              <a:t>Generated greater pattern similarity in children relative to adults,</a:t>
            </a:r>
          </a:p>
          <a:p>
            <a:endParaRPr lang="en-US" dirty="0"/>
          </a:p>
          <a:p>
            <a:r>
              <a:rPr lang="en-US" dirty="0"/>
              <a:t>Again which suggests that children are representing negative things pretty similarity to other negative things</a:t>
            </a:r>
          </a:p>
          <a:p>
            <a:endParaRPr lang="en-US" dirty="0"/>
          </a:p>
          <a:p>
            <a:r>
              <a:rPr lang="en-US" dirty="0"/>
              <a:t>And positive things pretty similarity to other positive things, </a:t>
            </a:r>
          </a:p>
          <a:p>
            <a:endParaRPr lang="en-US" dirty="0"/>
          </a:p>
          <a:p>
            <a:r>
              <a:rPr lang="en-US" dirty="0"/>
              <a:t>And not differentiating as much nuance as their adult counterparts seem to be doing </a:t>
            </a:r>
          </a:p>
        </p:txBody>
      </p:sp>
      <p:sp>
        <p:nvSpPr>
          <p:cNvPr id="4" name="Slide Number Placeholder 3"/>
          <p:cNvSpPr>
            <a:spLocks noGrp="1"/>
          </p:cNvSpPr>
          <p:nvPr>
            <p:ph type="sldNum" sz="quarter" idx="5"/>
          </p:nvPr>
        </p:nvSpPr>
        <p:spPr/>
        <p:txBody>
          <a:bodyPr/>
          <a:lstStyle/>
          <a:p>
            <a:fld id="{133AEBC0-ADAA-46F6-8281-32DBEBB0CD4C}" type="slidenum">
              <a:rPr lang="en-US" smtClean="0"/>
              <a:t>50</a:t>
            </a:fld>
            <a:endParaRPr lang="en-US" dirty="0"/>
          </a:p>
        </p:txBody>
      </p:sp>
    </p:spTree>
    <p:extLst>
      <p:ext uri="{BB962C8B-B14F-4D97-AF65-F5344CB8AC3E}">
        <p14:creationId xmlns:p14="http://schemas.microsoft.com/office/powerpoint/2010/main" val="1382458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third hypothesis </a:t>
            </a:r>
          </a:p>
          <a:p>
            <a:endParaRPr lang="en-US" dirty="0"/>
          </a:p>
          <a:p>
            <a:r>
              <a:rPr lang="en-US" dirty="0"/>
              <a:t>We have a very similar set up</a:t>
            </a:r>
          </a:p>
          <a:p>
            <a:endParaRPr lang="en-US" dirty="0"/>
          </a:p>
          <a:p>
            <a:r>
              <a:rPr lang="en-US" dirty="0"/>
              <a:t>On the X axis, we have our age groups, </a:t>
            </a:r>
          </a:p>
          <a:p>
            <a:endParaRPr lang="en-US" dirty="0"/>
          </a:p>
          <a:p>
            <a:r>
              <a:rPr lang="en-US" dirty="0"/>
              <a:t>on the y axis we have our correlative values, </a:t>
            </a:r>
          </a:p>
          <a:p>
            <a:endParaRPr lang="en-US" dirty="0"/>
          </a:p>
          <a:p>
            <a:r>
              <a:rPr lang="en-US" dirty="0"/>
              <a:t>And lastly, we now have ROI as our moderator with a little reminder of where each region is located on the left.</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51</a:t>
            </a:fld>
            <a:endParaRPr lang="en-US" dirty="0"/>
          </a:p>
        </p:txBody>
      </p:sp>
    </p:spTree>
    <p:extLst>
      <p:ext uri="{BB962C8B-B14F-4D97-AF65-F5344CB8AC3E}">
        <p14:creationId xmlns:p14="http://schemas.microsoft.com/office/powerpoint/2010/main" val="20390774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again see little pattern similarity among adults by region</a:t>
            </a:r>
          </a:p>
        </p:txBody>
      </p:sp>
      <p:sp>
        <p:nvSpPr>
          <p:cNvPr id="4" name="Slide Number Placeholder 3"/>
          <p:cNvSpPr>
            <a:spLocks noGrp="1"/>
          </p:cNvSpPr>
          <p:nvPr>
            <p:ph type="sldNum" sz="quarter" idx="5"/>
          </p:nvPr>
        </p:nvSpPr>
        <p:spPr/>
        <p:txBody>
          <a:bodyPr/>
          <a:lstStyle/>
          <a:p>
            <a:fld id="{133AEBC0-ADAA-46F6-8281-32DBEBB0CD4C}" type="slidenum">
              <a:rPr lang="en-US" smtClean="0"/>
              <a:t>52</a:t>
            </a:fld>
            <a:endParaRPr lang="en-US" dirty="0"/>
          </a:p>
        </p:txBody>
      </p:sp>
    </p:spTree>
    <p:extLst>
      <p:ext uri="{BB962C8B-B14F-4D97-AF65-F5344CB8AC3E}">
        <p14:creationId xmlns:p14="http://schemas.microsoft.com/office/powerpoint/2010/main" val="4113869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children show far greater pattern similarity in the vmPFC than they do subcortical regions </a:t>
            </a:r>
          </a:p>
        </p:txBody>
      </p:sp>
      <p:sp>
        <p:nvSpPr>
          <p:cNvPr id="4" name="Slide Number Placeholder 3"/>
          <p:cNvSpPr>
            <a:spLocks noGrp="1"/>
          </p:cNvSpPr>
          <p:nvPr>
            <p:ph type="sldNum" sz="quarter" idx="5"/>
          </p:nvPr>
        </p:nvSpPr>
        <p:spPr/>
        <p:txBody>
          <a:bodyPr/>
          <a:lstStyle/>
          <a:p>
            <a:fld id="{133AEBC0-ADAA-46F6-8281-32DBEBB0CD4C}" type="slidenum">
              <a:rPr lang="en-US" smtClean="0"/>
              <a:t>53</a:t>
            </a:fld>
            <a:endParaRPr lang="en-US" dirty="0"/>
          </a:p>
        </p:txBody>
      </p:sp>
    </p:spTree>
    <p:extLst>
      <p:ext uri="{BB962C8B-B14F-4D97-AF65-F5344CB8AC3E}">
        <p14:creationId xmlns:p14="http://schemas.microsoft.com/office/powerpoint/2010/main" val="20619164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all regions showing a movement towards greater dissimilarity overall in the older cohort, the difference between the vmPFC and subcortical regions is more pronounced in children relative to adults.</a:t>
            </a:r>
          </a:p>
        </p:txBody>
      </p:sp>
      <p:sp>
        <p:nvSpPr>
          <p:cNvPr id="4" name="Slide Number Placeholder 3"/>
          <p:cNvSpPr>
            <a:spLocks noGrp="1"/>
          </p:cNvSpPr>
          <p:nvPr>
            <p:ph type="sldNum" sz="quarter" idx="5"/>
          </p:nvPr>
        </p:nvSpPr>
        <p:spPr/>
        <p:txBody>
          <a:bodyPr/>
          <a:lstStyle/>
          <a:p>
            <a:fld id="{133AEBC0-ADAA-46F6-8281-32DBEBB0CD4C}" type="slidenum">
              <a:rPr lang="en-US" smtClean="0"/>
              <a:t>54</a:t>
            </a:fld>
            <a:endParaRPr lang="en-US" dirty="0"/>
          </a:p>
        </p:txBody>
      </p:sp>
    </p:spTree>
    <p:extLst>
      <p:ext uri="{BB962C8B-B14F-4D97-AF65-F5344CB8AC3E}">
        <p14:creationId xmlns:p14="http://schemas.microsoft.com/office/powerpoint/2010/main" val="31451927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Reflective of experiencing a maturation from visceral affective responses that merely assess how evocative an affective experience is, to more evaluative analyses which modulate affective responses between childhood and adulthood</a:t>
            </a:r>
          </a:p>
          <a:p>
            <a:endParaRPr lang="en-US" b="1" dirty="0"/>
          </a:p>
          <a:p>
            <a:endParaRPr lang="en-US" b="1" dirty="0"/>
          </a:p>
          <a:p>
            <a:r>
              <a:rPr lang="en-US" b="1" dirty="0"/>
              <a:t>Our results finding age specificity in pattern similarity is in line with developmental perspectives of the vmPFC’s role in emotional processing and aligns with past work demonstrating distinctions between this area’s function across age</a:t>
            </a:r>
          </a:p>
          <a:p>
            <a:endParaRPr lang="en-US" b="1" dirty="0"/>
          </a:p>
          <a:p>
            <a:r>
              <a:rPr lang="en-US" dirty="0"/>
              <a:t> Taken together, </a:t>
            </a:r>
            <a:r>
              <a:rPr lang="en-US" b="1" dirty="0"/>
              <a:t>a potential interpretation of our findings is that, in light of the region’s role in processing of emotional stimuli, the pattern and response similarities we find in children may signal their shared, relativelylimited experience of the vast array of potential affectively relevant experiences, while adults respond more divergently to novel affectively valenced information by referencing a wider berth of past evaluations.</a:t>
            </a:r>
            <a:r>
              <a:rPr lang="en-US" dirty="0"/>
              <a:t> </a:t>
            </a:r>
          </a:p>
          <a:p>
            <a:endParaRPr lang="en-US" b="1" dirty="0"/>
          </a:p>
          <a:p>
            <a:r>
              <a:rPr lang="en-US" b="1" dirty="0"/>
              <a:t>Appraisal theories of emotion broadly posit that emotions are elicited by or are emergent phenomena from evaluations of events and circumstances </a:t>
            </a:r>
          </a:p>
          <a:p>
            <a:endParaRPr lang="en-US" b="1" dirty="0"/>
          </a:p>
          <a:p>
            <a:r>
              <a:rPr lang="en-US" dirty="0"/>
              <a:t>this postulation fits nicely with </a:t>
            </a:r>
            <a:r>
              <a:rPr lang="en-US" b="1" dirty="0"/>
              <a:t>rational constructivist-related theories of emotional development, in which humans start with proto-conceptual primitives to emotion that mature over time due to language and symbol learning,</a:t>
            </a:r>
          </a:p>
          <a:p>
            <a:r>
              <a:rPr lang="en-US" b="1" dirty="0"/>
              <a:t>Bayesian inductive learning and constructive thinking mechanisms (Hoemann et al., 2019; for a review, see Fedyk and Xu, 2018)</a:t>
            </a:r>
            <a:r>
              <a:rPr lang="en-US" dirty="0"/>
              <a:t>. </a:t>
            </a:r>
          </a:p>
          <a:p>
            <a:endParaRPr lang="en-US" b="1" dirty="0"/>
          </a:p>
          <a:p>
            <a:r>
              <a:rPr lang="en-US" b="1" dirty="0"/>
              <a:t>While adults did demonstrate lower levels of similarity in response to valence than children, it is notable that the correlation was not non-existent. As a result, valence likely still plays a role in shaping some aspects of decision-making and behavior and may explain the findings like those suggesting greater homogeneity in response to norm violations of negative affect than positive affect, with targets who express positive or neutral responses to negatively perceived stimuli to be judged as less authentic (Krumhuber and Manstead, 2009), socially appropriate and less liked (Ansfield, 2007), as well as punished more harshly than incongruent responses to differently valenced stimuli (Szczurek, Monin, and Gross, 2012). These findings support previous suppositions regarding an information value asymmetry between positive and negative affective experiences, as negative information may signal a need for adjustment to avoid detrimental consequences (Pratto and John, 1991; O’Toole et al.,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133AEBC0-ADAA-46F6-8281-32DBEBB0CD4C}" type="slidenum">
              <a:rPr lang="en-US" smtClean="0"/>
              <a:t>55</a:t>
            </a:fld>
            <a:endParaRPr lang="en-US" dirty="0"/>
          </a:p>
        </p:txBody>
      </p:sp>
    </p:spTree>
    <p:extLst>
      <p:ext uri="{BB962C8B-B14F-4D97-AF65-F5344CB8AC3E}">
        <p14:creationId xmlns:p14="http://schemas.microsoft.com/office/powerpoint/2010/main" val="2549457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Reflective of experiencing a maturation from visceral affective responses that merely assess how evocative an affective experience is, to more evaluative analyses which modulate affective responses between childhood and adulthood</a:t>
            </a:r>
          </a:p>
          <a:p>
            <a:endParaRPr lang="en-US" b="1" dirty="0"/>
          </a:p>
          <a:p>
            <a:endParaRPr lang="en-US" b="1" dirty="0"/>
          </a:p>
          <a:p>
            <a:r>
              <a:rPr lang="en-US" b="1" dirty="0"/>
              <a:t>Our results finding age specificity in pattern similarity is in line with developmental perspectives of the vmPFC’s role in emotional processing and aligns with past work demonstrating distinctions between this area’s function across age</a:t>
            </a:r>
          </a:p>
          <a:p>
            <a:endParaRPr lang="en-US" b="1" dirty="0"/>
          </a:p>
          <a:p>
            <a:r>
              <a:rPr lang="en-US" dirty="0"/>
              <a:t> Taken together, </a:t>
            </a:r>
            <a:r>
              <a:rPr lang="en-US" b="1" dirty="0"/>
              <a:t>a potential interpretation of our findings is that, in light of the region’s role in processing of emotional stimuli, the pattern and response similarities we find in children may signal their shared, relativelylimited experience of the vast array of potential affectively relevant experiences, while adults respond more divergently to novel affectively valenced information by referencing a wider berth of past evaluations.</a:t>
            </a:r>
            <a:r>
              <a:rPr lang="en-US" dirty="0"/>
              <a:t> </a:t>
            </a:r>
          </a:p>
          <a:p>
            <a:endParaRPr lang="en-US" b="1" dirty="0"/>
          </a:p>
          <a:p>
            <a:r>
              <a:rPr lang="en-US" b="1" dirty="0"/>
              <a:t>Appraisal theories of emotion broadly posit that emotions are elicited by or are emergent phenomena from evaluations of events and circumstances </a:t>
            </a:r>
          </a:p>
          <a:p>
            <a:endParaRPr lang="en-US" b="1" dirty="0"/>
          </a:p>
          <a:p>
            <a:r>
              <a:rPr lang="en-US" dirty="0"/>
              <a:t>this postulation fits nicely with </a:t>
            </a:r>
            <a:r>
              <a:rPr lang="en-US" b="1" dirty="0"/>
              <a:t>rational constructivist-related theories of emotional development, in which humans start with proto-conceptual primitives to emotion that mature over time due to language and symbol learning,</a:t>
            </a:r>
          </a:p>
          <a:p>
            <a:r>
              <a:rPr lang="en-US" b="1" dirty="0"/>
              <a:t>Bayesian inductive learning and constructive thinking mechanisms (Hoemann et al., 2019; for a review, see Fedyk and Xu, 2018)</a:t>
            </a:r>
            <a:r>
              <a:rPr lang="en-US" dirty="0"/>
              <a:t>. </a:t>
            </a:r>
          </a:p>
          <a:p>
            <a:endParaRPr lang="en-US" b="1" dirty="0"/>
          </a:p>
          <a:p>
            <a:r>
              <a:rPr lang="en-US" b="1" dirty="0"/>
              <a:t>While adults did demonstrate lower levels of similarity in response to valence than children, it is notable that the correlation was not non-existent. As a result, valence likely still plays a role in shaping some aspects of decision-making and behavior and may explain the findings like those suggesting greater homogeneity in response to norm violations of negative affect than positive affect, with targets who express positive or neutral responses to negatively perceived stimuli to be judged as less authentic (Krumhuber and Manstead, 2009), socially appropriate and less liked (Ansfield, 2007), as well as punished more harshly than incongruent responses to differently valenced stimuli (Szczurek, Monin, and Gross, 2012). These findings support previous suppositions regarding an information value asymmetry between positive and negative affective experiences, as negative information may signal a need for adjustment to avoid detrimental consequences (Pratto and John, 1991; O’Toole et al.,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133AEBC0-ADAA-46F6-8281-32DBEBB0CD4C}" type="slidenum">
              <a:rPr lang="en-US" smtClean="0"/>
              <a:t>56</a:t>
            </a:fld>
            <a:endParaRPr lang="en-US" dirty="0"/>
          </a:p>
        </p:txBody>
      </p:sp>
    </p:spTree>
    <p:extLst>
      <p:ext uri="{BB962C8B-B14F-4D97-AF65-F5344CB8AC3E}">
        <p14:creationId xmlns:p14="http://schemas.microsoft.com/office/powerpoint/2010/main" val="152562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tell you about some of the ways we are trying to build upon what we found </a:t>
            </a:r>
          </a:p>
        </p:txBody>
      </p:sp>
      <p:sp>
        <p:nvSpPr>
          <p:cNvPr id="4" name="Slide Number Placeholder 3"/>
          <p:cNvSpPr>
            <a:spLocks noGrp="1"/>
          </p:cNvSpPr>
          <p:nvPr>
            <p:ph type="sldNum" sz="quarter" idx="5"/>
          </p:nvPr>
        </p:nvSpPr>
        <p:spPr/>
        <p:txBody>
          <a:bodyPr/>
          <a:lstStyle/>
          <a:p>
            <a:fld id="{133AEBC0-ADAA-46F6-8281-32DBEBB0CD4C}" type="slidenum">
              <a:rPr lang="en-US" smtClean="0"/>
              <a:t>57</a:t>
            </a:fld>
            <a:endParaRPr lang="en-US" dirty="0"/>
          </a:p>
        </p:txBody>
      </p:sp>
    </p:spTree>
    <p:extLst>
      <p:ext uri="{BB962C8B-B14F-4D97-AF65-F5344CB8AC3E}">
        <p14:creationId xmlns:p14="http://schemas.microsoft.com/office/powerpoint/2010/main" val="11668234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a:t>
            </a:r>
            <a:r>
              <a:rPr lang="en-US" baseline="0" dirty="0"/>
              <a:t> o</a:t>
            </a:r>
            <a:r>
              <a:rPr lang="en-US" dirty="0"/>
              <a:t>ngoing study we are using movies and tv shows widely available to a general audience </a:t>
            </a:r>
          </a:p>
          <a:p>
            <a:endParaRPr lang="en-US" dirty="0"/>
          </a:p>
          <a:p>
            <a:r>
              <a:rPr lang="en-US" dirty="0"/>
              <a:t>to gauge</a:t>
            </a:r>
            <a:r>
              <a:rPr lang="en-US" baseline="0" dirty="0"/>
              <a:t> </a:t>
            </a:r>
            <a:r>
              <a:rPr lang="en-US" dirty="0"/>
              <a:t>affective decisions and responses continuously</a:t>
            </a:r>
            <a:r>
              <a:rPr lang="en-US" baseline="0" dirty="0"/>
              <a:t> throughout exposure </a:t>
            </a:r>
          </a:p>
          <a:p>
            <a:endParaRPr lang="en-US" baseline="0" dirty="0"/>
          </a:p>
          <a:p>
            <a:r>
              <a:rPr lang="en-US" baseline="0" dirty="0"/>
              <a:t>and using novel analyses like hyperalignment to observe this process across participants. </a:t>
            </a:r>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58</a:t>
            </a:fld>
            <a:endParaRPr lang="en-US" dirty="0"/>
          </a:p>
        </p:txBody>
      </p:sp>
    </p:spTree>
    <p:extLst>
      <p:ext uri="{BB962C8B-B14F-4D97-AF65-F5344CB8AC3E}">
        <p14:creationId xmlns:p14="http://schemas.microsoft.com/office/powerpoint/2010/main" val="3806515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sort of is assessing differences at what I’m characterizing as the assessment or meaning making stage. </a:t>
            </a:r>
          </a:p>
        </p:txBody>
      </p:sp>
      <p:sp>
        <p:nvSpPr>
          <p:cNvPr id="4" name="Slide Number Placeholder 3"/>
          <p:cNvSpPr>
            <a:spLocks noGrp="1"/>
          </p:cNvSpPr>
          <p:nvPr>
            <p:ph type="sldNum" sz="quarter" idx="5"/>
          </p:nvPr>
        </p:nvSpPr>
        <p:spPr/>
        <p:txBody>
          <a:bodyPr/>
          <a:lstStyle/>
          <a:p>
            <a:fld id="{133AEBC0-ADAA-46F6-8281-32DBEBB0CD4C}" type="slidenum">
              <a:rPr lang="en-US" smtClean="0"/>
              <a:t>59</a:t>
            </a:fld>
            <a:endParaRPr lang="en-US" dirty="0"/>
          </a:p>
        </p:txBody>
      </p:sp>
    </p:spTree>
    <p:extLst>
      <p:ext uri="{BB962C8B-B14F-4D97-AF65-F5344CB8AC3E}">
        <p14:creationId xmlns:p14="http://schemas.microsoft.com/office/powerpoint/2010/main" val="121394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there are still hurdles standing between where we are now and a future in which we understand the intersection between context and choosing the regulation course that leads to ideal outcomes. </a:t>
            </a:r>
          </a:p>
          <a:p>
            <a:endParaRPr lang="en-US" dirty="0"/>
          </a:p>
          <a:p>
            <a:r>
              <a:rPr lang="en-US" dirty="0"/>
              <a:t>It's maybe obvious to state, but affective information exists upstream of the processes that regulate it , </a:t>
            </a:r>
          </a:p>
          <a:p>
            <a:endParaRPr lang="en-US" dirty="0"/>
          </a:p>
          <a:p>
            <a:r>
              <a:rPr lang="en-US" dirty="0"/>
              <a:t>That is to say, there’s a pipeline through which affective information much travel before it affects outcomes.</a:t>
            </a:r>
          </a:p>
          <a:p>
            <a:endParaRPr lang="en-US" dirty="0"/>
          </a:p>
          <a:p>
            <a:r>
              <a:rPr lang="en-US" dirty="0"/>
              <a:t>This is by no means a formalized model</a:t>
            </a:r>
          </a:p>
          <a:p>
            <a:endParaRPr lang="en-US" dirty="0"/>
          </a:p>
          <a:p>
            <a:r>
              <a:rPr lang="en-US" dirty="0"/>
              <a:t>That necessarily represents all of the complications and caveats inherent to affective processing</a:t>
            </a:r>
          </a:p>
          <a:p>
            <a:endParaRPr lang="en-US" dirty="0"/>
          </a:p>
          <a:p>
            <a:r>
              <a:rPr lang="en-US" dirty="0"/>
              <a:t>Think of it more as a basic visualization so that I can keep my very distractable brain on task </a:t>
            </a:r>
          </a:p>
          <a:p>
            <a:endParaRPr lang="en-US" dirty="0"/>
          </a:p>
          <a:p>
            <a:r>
              <a:rPr lang="en-US" dirty="0"/>
              <a:t>And help you all to follow the stages as I think of them. </a:t>
            </a:r>
          </a:p>
          <a:p>
            <a:endParaRPr lang="en-US" dirty="0"/>
          </a:p>
          <a:p>
            <a:r>
              <a:rPr lang="en-US" dirty="0"/>
              <a:t>This is a adapted and modified a little from a meta-monitoring loop Carver and Scheier proposed in a 1980 paper which I love. </a:t>
            </a:r>
          </a:p>
          <a:p>
            <a:endParaRPr lang="en-US" dirty="0"/>
          </a:p>
          <a:p>
            <a:r>
              <a:rPr lang="en-US" dirty="0"/>
              <a:t>But again, I’ve made some changes for my purposes.</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6</a:t>
            </a:fld>
            <a:endParaRPr lang="en-US" dirty="0"/>
          </a:p>
        </p:txBody>
      </p:sp>
    </p:spTree>
    <p:extLst>
      <p:ext uri="{BB962C8B-B14F-4D97-AF65-F5344CB8AC3E}">
        <p14:creationId xmlns:p14="http://schemas.microsoft.com/office/powerpoint/2010/main" val="2903932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also have an ongoing project in collaboration with the Murty Adaptive memory lab </a:t>
            </a:r>
          </a:p>
          <a:p>
            <a:endParaRPr lang="en-US" dirty="0"/>
          </a:p>
          <a:p>
            <a:r>
              <a:rPr lang="en-US" dirty="0"/>
              <a:t>in which we take participants to these quasi-naturalistic settings to measure emotional responses </a:t>
            </a:r>
          </a:p>
          <a:p>
            <a:endParaRPr lang="en-US" dirty="0"/>
          </a:p>
          <a:p>
            <a:r>
              <a:rPr lang="en-US" dirty="0"/>
              <a:t>in populations that have no regulation training </a:t>
            </a:r>
          </a:p>
          <a:p>
            <a:endParaRPr lang="en-US" dirty="0"/>
          </a:p>
          <a:p>
            <a:r>
              <a:rPr lang="en-US" dirty="0"/>
              <a:t>or really any idea that they are in a regulation study.</a:t>
            </a:r>
          </a:p>
          <a:p>
            <a:endParaRPr lang="en-US" dirty="0"/>
          </a:p>
          <a:p>
            <a:r>
              <a:rPr lang="en-US" dirty="0"/>
              <a:t>So in that we can assess contextual fit for self-reported cognitive process, behavioral processes, </a:t>
            </a:r>
          </a:p>
          <a:p>
            <a:endParaRPr lang="en-US" dirty="0"/>
          </a:p>
          <a:p>
            <a:r>
              <a:rPr lang="en-US" dirty="0"/>
              <a:t>and a whole other dimensions that I didn’t include here, that being physiological processes as well</a:t>
            </a:r>
          </a:p>
        </p:txBody>
      </p:sp>
      <p:sp>
        <p:nvSpPr>
          <p:cNvPr id="4" name="Slide Number Placeholder 3"/>
          <p:cNvSpPr>
            <a:spLocks noGrp="1"/>
          </p:cNvSpPr>
          <p:nvPr>
            <p:ph type="sldNum" sz="quarter" idx="5"/>
          </p:nvPr>
        </p:nvSpPr>
        <p:spPr/>
        <p:txBody>
          <a:bodyPr/>
          <a:lstStyle/>
          <a:p>
            <a:fld id="{133AEBC0-ADAA-46F6-8281-32DBEBB0CD4C}" type="slidenum">
              <a:rPr lang="en-US" smtClean="0"/>
              <a:t>60</a:t>
            </a:fld>
            <a:endParaRPr lang="en-US" dirty="0"/>
          </a:p>
        </p:txBody>
      </p:sp>
    </p:spTree>
    <p:extLst>
      <p:ext uri="{BB962C8B-B14F-4D97-AF65-F5344CB8AC3E}">
        <p14:creationId xmlns:p14="http://schemas.microsoft.com/office/powerpoint/2010/main" val="16335333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it up</a:t>
            </a:r>
          </a:p>
          <a:p>
            <a:endParaRPr lang="en-US" dirty="0"/>
          </a:p>
          <a:p>
            <a:r>
              <a:rPr lang="en-US" dirty="0"/>
              <a:t>emotions matter for all of us. </a:t>
            </a:r>
          </a:p>
          <a:p>
            <a:endParaRPr lang="en-US" dirty="0"/>
          </a:p>
          <a:p>
            <a:r>
              <a:rPr lang="en-US" dirty="0"/>
              <a:t>(PAUSE)</a:t>
            </a:r>
          </a:p>
          <a:p>
            <a:endParaRPr lang="en-US" dirty="0"/>
          </a:p>
          <a:p>
            <a:r>
              <a:rPr lang="en-US" dirty="0"/>
              <a:t>We all allow emotions to motivate us and help us better achieve our goals.</a:t>
            </a:r>
          </a:p>
          <a:p>
            <a:endParaRPr lang="en-US" dirty="0"/>
          </a:p>
          <a:p>
            <a:r>
              <a:rPr lang="en-US" dirty="0"/>
              <a:t>This is in line with instrumental theories of emotion.</a:t>
            </a:r>
          </a:p>
          <a:p>
            <a:endParaRPr lang="en-US" dirty="0"/>
          </a:p>
          <a:p>
            <a:r>
              <a:rPr lang="en-US" dirty="0"/>
              <a:t>And because emotions can be these really powerful tools, </a:t>
            </a:r>
          </a:p>
          <a:p>
            <a:endParaRPr lang="en-US" dirty="0"/>
          </a:p>
          <a:p>
            <a:r>
              <a:rPr lang="en-US" dirty="0"/>
              <a:t>we ideally want a reasonable degree of control over them. </a:t>
            </a:r>
          </a:p>
          <a:p>
            <a:endParaRPr lang="en-US" dirty="0"/>
          </a:p>
          <a:p>
            <a:r>
              <a:rPr lang="en-US" dirty="0"/>
              <a:t>(PAUSE)</a:t>
            </a:r>
          </a:p>
          <a:p>
            <a:endParaRPr lang="en-US" dirty="0"/>
          </a:p>
          <a:p>
            <a:r>
              <a:rPr lang="en-US" dirty="0"/>
              <a:t>For some </a:t>
            </a:r>
            <a:r>
              <a:rPr lang="en-US" baseline="0" dirty="0"/>
              <a:t>groups, the dangers of not regulating rise even above </a:t>
            </a:r>
          </a:p>
          <a:p>
            <a:endParaRPr lang="en-US" baseline="0" dirty="0"/>
          </a:p>
          <a:p>
            <a:r>
              <a:rPr lang="en-US" baseline="0" dirty="0"/>
              <a:t>The risks of, for example, not regulating your anger when someone expresses some vaccine misinformation</a:t>
            </a:r>
          </a:p>
          <a:p>
            <a:endParaRPr lang="en-US" baseline="0" dirty="0"/>
          </a:p>
          <a:p>
            <a:r>
              <a:rPr lang="en-US" baseline="0" dirty="0"/>
              <a:t>or not showing enough joy when someone gives you a gift.</a:t>
            </a:r>
          </a:p>
          <a:p>
            <a:endParaRPr lang="en-US" baseline="0" dirty="0"/>
          </a:p>
          <a:p>
            <a:r>
              <a:rPr lang="en-US" baseline="0" dirty="0"/>
              <a:t>(PAUSE)</a:t>
            </a:r>
          </a:p>
          <a:p>
            <a:endParaRPr lang="en-US" baseline="0" dirty="0"/>
          </a:p>
          <a:p>
            <a:r>
              <a:rPr lang="en-US" baseline="0" dirty="0"/>
              <a:t>Of course, I don’t think I need to</a:t>
            </a:r>
          </a:p>
          <a:p>
            <a:endParaRPr lang="en-US" baseline="0" dirty="0"/>
          </a:p>
          <a:p>
            <a:r>
              <a:rPr lang="en-US" baseline="0" dirty="0"/>
              <a:t>At this stage, or to this audience</a:t>
            </a:r>
          </a:p>
          <a:p>
            <a:endParaRPr lang="en-US" baseline="0" dirty="0"/>
          </a:p>
          <a:p>
            <a:r>
              <a:rPr lang="en-US" baseline="0" dirty="0"/>
              <a:t>Explain why development self-regulation is important</a:t>
            </a:r>
          </a:p>
          <a:p>
            <a:endParaRPr lang="en-US" baseline="0" dirty="0"/>
          </a:p>
          <a:p>
            <a:r>
              <a:rPr lang="en-US" baseline="0" dirty="0"/>
              <a:t>(PAUSE)</a:t>
            </a:r>
          </a:p>
          <a:p>
            <a:endParaRPr lang="en-US" baseline="0" dirty="0"/>
          </a:p>
          <a:p>
            <a:r>
              <a:rPr lang="en-US" baseline="0" dirty="0"/>
              <a:t>But n</a:t>
            </a:r>
            <a:r>
              <a:rPr lang="en-US" dirty="0"/>
              <a:t>ot regulating positive and negative emotions can be especially problematic for those suffering</a:t>
            </a:r>
            <a:r>
              <a:rPr lang="en-US" baseline="0" dirty="0"/>
              <a:t> from addiction and mania as well</a:t>
            </a:r>
          </a:p>
          <a:p>
            <a:endParaRPr lang="en-US" baseline="0" dirty="0"/>
          </a:p>
          <a:p>
            <a:r>
              <a:rPr lang="en-US" baseline="0" dirty="0"/>
              <a:t>Who benefit from reducing high levels of positive emotion, </a:t>
            </a:r>
          </a:p>
          <a:p>
            <a:endParaRPr lang="en-US" dirty="0"/>
          </a:p>
          <a:p>
            <a:r>
              <a:rPr lang="en-US" dirty="0"/>
              <a:t>And anxiety and depression,</a:t>
            </a:r>
          </a:p>
          <a:p>
            <a:br>
              <a:rPr lang="en-US" dirty="0"/>
            </a:br>
            <a:r>
              <a:rPr lang="en-US" dirty="0"/>
              <a:t>whose</a:t>
            </a:r>
            <a:r>
              <a:rPr lang="en-US" baseline="0" dirty="0"/>
              <a:t> treatment outcome success is influenced by regulatory control over negative and positive emotions.</a:t>
            </a:r>
          </a:p>
          <a:p>
            <a:endParaRPr lang="en-US" baseline="0" dirty="0"/>
          </a:p>
          <a:p>
            <a:r>
              <a:rPr lang="en-US" baseline="0" dirty="0"/>
              <a:t>And so ya know, if I can leave you off with one note</a:t>
            </a:r>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61</a:t>
            </a:fld>
            <a:endParaRPr lang="en-US" dirty="0"/>
          </a:p>
        </p:txBody>
      </p:sp>
    </p:spTree>
    <p:extLst>
      <p:ext uri="{BB962C8B-B14F-4D97-AF65-F5344CB8AC3E}">
        <p14:creationId xmlns:p14="http://schemas.microsoft.com/office/powerpoint/2010/main" val="28406836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that context matters, whether you are studying emotion or experiencing emotion yourself. </a:t>
            </a:r>
          </a:p>
        </p:txBody>
      </p:sp>
      <p:sp>
        <p:nvSpPr>
          <p:cNvPr id="4" name="Slide Number Placeholder 3"/>
          <p:cNvSpPr>
            <a:spLocks noGrp="1"/>
          </p:cNvSpPr>
          <p:nvPr>
            <p:ph type="sldNum" sz="quarter" idx="5"/>
          </p:nvPr>
        </p:nvSpPr>
        <p:spPr/>
        <p:txBody>
          <a:bodyPr/>
          <a:lstStyle/>
          <a:p>
            <a:fld id="{133AEBC0-ADAA-46F6-8281-32DBEBB0CD4C}" type="slidenum">
              <a:rPr lang="en-US" smtClean="0"/>
              <a:t>62</a:t>
            </a:fld>
            <a:endParaRPr lang="en-US" dirty="0"/>
          </a:p>
        </p:txBody>
      </p:sp>
    </p:spTree>
    <p:extLst>
      <p:ext uri="{BB962C8B-B14F-4D97-AF65-F5344CB8AC3E}">
        <p14:creationId xmlns:p14="http://schemas.microsoft.com/office/powerpoint/2010/main" val="26779316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63</a:t>
            </a:fld>
            <a:endParaRPr lang="en-US" dirty="0"/>
          </a:p>
        </p:txBody>
      </p:sp>
    </p:spTree>
    <p:extLst>
      <p:ext uri="{BB962C8B-B14F-4D97-AF65-F5344CB8AC3E}">
        <p14:creationId xmlns:p14="http://schemas.microsoft.com/office/powerpoint/2010/main" val="16264557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64</a:t>
            </a:fld>
            <a:endParaRPr lang="en-US" dirty="0"/>
          </a:p>
        </p:txBody>
      </p:sp>
    </p:spTree>
    <p:extLst>
      <p:ext uri="{BB962C8B-B14F-4D97-AF65-F5344CB8AC3E}">
        <p14:creationId xmlns:p14="http://schemas.microsoft.com/office/powerpoint/2010/main" val="395101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start by some affectively relevant event occurring, some experience which can be then</a:t>
            </a:r>
          </a:p>
        </p:txBody>
      </p:sp>
      <p:sp>
        <p:nvSpPr>
          <p:cNvPr id="4" name="Slide Number Placeholder 3"/>
          <p:cNvSpPr>
            <a:spLocks noGrp="1"/>
          </p:cNvSpPr>
          <p:nvPr>
            <p:ph type="sldNum" sz="quarter" idx="5"/>
          </p:nvPr>
        </p:nvSpPr>
        <p:spPr/>
        <p:txBody>
          <a:bodyPr/>
          <a:lstStyle/>
          <a:p>
            <a:fld id="{133AEBC0-ADAA-46F6-8281-32DBEBB0CD4C}" type="slidenum">
              <a:rPr lang="en-US" smtClean="0"/>
              <a:t>7</a:t>
            </a:fld>
            <a:endParaRPr lang="en-US" dirty="0"/>
          </a:p>
        </p:txBody>
      </p:sp>
    </p:spTree>
    <p:extLst>
      <p:ext uri="{BB962C8B-B14F-4D97-AF65-F5344CB8AC3E}">
        <p14:creationId xmlns:p14="http://schemas.microsoft.com/office/powerpoint/2010/main" val="2943638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Perceived by our unimodal sensory receptors, enter our brain and begin to make its way towards more transmodal network hubs</a:t>
            </a:r>
          </a:p>
        </p:txBody>
      </p:sp>
      <p:sp>
        <p:nvSpPr>
          <p:cNvPr id="4" name="Slide Number Placeholder 3"/>
          <p:cNvSpPr>
            <a:spLocks noGrp="1"/>
          </p:cNvSpPr>
          <p:nvPr>
            <p:ph type="sldNum" sz="quarter" idx="5"/>
          </p:nvPr>
        </p:nvSpPr>
        <p:spPr/>
        <p:txBody>
          <a:bodyPr/>
          <a:lstStyle/>
          <a:p>
            <a:fld id="{133AEBC0-ADAA-46F6-8281-32DBEBB0CD4C}" type="slidenum">
              <a:rPr lang="en-US" smtClean="0"/>
              <a:t>8</a:t>
            </a:fld>
            <a:endParaRPr lang="en-US" dirty="0"/>
          </a:p>
        </p:txBody>
      </p:sp>
    </p:spTree>
    <p:extLst>
      <p:ext uri="{BB962C8B-B14F-4D97-AF65-F5344CB8AC3E}">
        <p14:creationId xmlns:p14="http://schemas.microsoft.com/office/powerpoint/2010/main" val="1801803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which point, the information begins to get integrated and representations of what we’ve experienced begin to form. We can think of this part of the process as making connections, and trying to get a veridical picture of the event</a:t>
            </a:r>
          </a:p>
        </p:txBody>
      </p:sp>
      <p:sp>
        <p:nvSpPr>
          <p:cNvPr id="4" name="Slide Number Placeholder 3"/>
          <p:cNvSpPr>
            <a:spLocks noGrp="1"/>
          </p:cNvSpPr>
          <p:nvPr>
            <p:ph type="sldNum" sz="quarter" idx="5"/>
          </p:nvPr>
        </p:nvSpPr>
        <p:spPr/>
        <p:txBody>
          <a:bodyPr/>
          <a:lstStyle/>
          <a:p>
            <a:fld id="{133AEBC0-ADAA-46F6-8281-32DBEBB0CD4C}" type="slidenum">
              <a:rPr lang="en-US" smtClean="0"/>
              <a:t>9</a:t>
            </a:fld>
            <a:endParaRPr lang="en-US" dirty="0"/>
          </a:p>
        </p:txBody>
      </p:sp>
    </p:spTree>
    <p:extLst>
      <p:ext uri="{BB962C8B-B14F-4D97-AF65-F5344CB8AC3E}">
        <p14:creationId xmlns:p14="http://schemas.microsoft.com/office/powerpoint/2010/main" val="3279338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D49B4-5508-4D55-BE40-DF84E9B4DF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533E9B-EE8F-4A85-BA3A-819A02152B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7842BC-11A7-4D40-B6D2-96409466FC57}"/>
              </a:ext>
            </a:extLst>
          </p:cNvPr>
          <p:cNvSpPr>
            <a:spLocks noGrp="1"/>
          </p:cNvSpPr>
          <p:nvPr>
            <p:ph type="dt" sz="half" idx="10"/>
          </p:nvPr>
        </p:nvSpPr>
        <p:spPr/>
        <p:txBody>
          <a:bodyPr/>
          <a:lstStyle/>
          <a:p>
            <a:fld id="{34E4E2F7-0356-4A68-9B1F-324194C55C3C}" type="datetime1">
              <a:rPr lang="en-US" smtClean="0"/>
              <a:t>10/14/2021</a:t>
            </a:fld>
            <a:endParaRPr lang="en-US" dirty="0"/>
          </a:p>
        </p:txBody>
      </p:sp>
      <p:sp>
        <p:nvSpPr>
          <p:cNvPr id="5" name="Footer Placeholder 4">
            <a:extLst>
              <a:ext uri="{FF2B5EF4-FFF2-40B4-BE49-F238E27FC236}">
                <a16:creationId xmlns:a16="http://schemas.microsoft.com/office/drawing/2014/main" id="{42D75952-5DEB-40FE-8C36-3CB53E7578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1B181A-1FF1-46EF-A141-568A3F6040D2}"/>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35800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45AE-6B73-4FD8-92F7-236CDEE1E7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BB5DB0-0F02-4AFA-A25D-2798EDC7D7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A54FE-E999-46C0-83AE-568ED0689E2E}"/>
              </a:ext>
            </a:extLst>
          </p:cNvPr>
          <p:cNvSpPr>
            <a:spLocks noGrp="1"/>
          </p:cNvSpPr>
          <p:nvPr>
            <p:ph type="dt" sz="half" idx="10"/>
          </p:nvPr>
        </p:nvSpPr>
        <p:spPr/>
        <p:txBody>
          <a:bodyPr/>
          <a:lstStyle/>
          <a:p>
            <a:fld id="{7B8A44E1-F7A9-44F8-AE84-FAF8EADA7239}" type="datetime1">
              <a:rPr lang="en-US" smtClean="0"/>
              <a:t>10/14/2021</a:t>
            </a:fld>
            <a:endParaRPr lang="en-US" dirty="0"/>
          </a:p>
        </p:txBody>
      </p:sp>
      <p:sp>
        <p:nvSpPr>
          <p:cNvPr id="5" name="Footer Placeholder 4">
            <a:extLst>
              <a:ext uri="{FF2B5EF4-FFF2-40B4-BE49-F238E27FC236}">
                <a16:creationId xmlns:a16="http://schemas.microsoft.com/office/drawing/2014/main" id="{67292B71-488B-4F10-AF84-A488179E9B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416FF3-38F9-4BED-BF4E-B3693A57ECBC}"/>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2161289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980A9D-BD37-4C61-B2E5-8F8C1D15F1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C01D8-F0C2-4A5E-9912-458D7342B0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5173C-1D5D-4353-8D98-37BDBA5861DA}"/>
              </a:ext>
            </a:extLst>
          </p:cNvPr>
          <p:cNvSpPr>
            <a:spLocks noGrp="1"/>
          </p:cNvSpPr>
          <p:nvPr>
            <p:ph type="dt" sz="half" idx="10"/>
          </p:nvPr>
        </p:nvSpPr>
        <p:spPr/>
        <p:txBody>
          <a:bodyPr/>
          <a:lstStyle/>
          <a:p>
            <a:fld id="{528D1111-5FB7-4382-A73C-B74282CD77DC}" type="datetime1">
              <a:rPr lang="en-US" smtClean="0"/>
              <a:t>10/14/2021</a:t>
            </a:fld>
            <a:endParaRPr lang="en-US" dirty="0"/>
          </a:p>
        </p:txBody>
      </p:sp>
      <p:sp>
        <p:nvSpPr>
          <p:cNvPr id="5" name="Footer Placeholder 4">
            <a:extLst>
              <a:ext uri="{FF2B5EF4-FFF2-40B4-BE49-F238E27FC236}">
                <a16:creationId xmlns:a16="http://schemas.microsoft.com/office/drawing/2014/main" id="{6D0B48C0-FBD6-4E93-984D-A072F4DDB5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757465-F6DF-4DE0-A6AC-7552B272911F}"/>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421981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3659-97F4-4125-8528-44845F975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688A26-01DA-4996-AA11-0145ACD502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FDBFAB-68E4-476B-9CFD-65A353DA8046}"/>
              </a:ext>
            </a:extLst>
          </p:cNvPr>
          <p:cNvSpPr>
            <a:spLocks noGrp="1"/>
          </p:cNvSpPr>
          <p:nvPr>
            <p:ph type="dt" sz="half" idx="10"/>
          </p:nvPr>
        </p:nvSpPr>
        <p:spPr/>
        <p:txBody>
          <a:bodyPr/>
          <a:lstStyle/>
          <a:p>
            <a:fld id="{F2CCA92D-C792-4272-A954-E0A2D9B99AC1}" type="datetime1">
              <a:rPr lang="en-US" smtClean="0"/>
              <a:t>10/14/2021</a:t>
            </a:fld>
            <a:endParaRPr lang="en-US" dirty="0"/>
          </a:p>
        </p:txBody>
      </p:sp>
      <p:sp>
        <p:nvSpPr>
          <p:cNvPr id="5" name="Footer Placeholder 4">
            <a:extLst>
              <a:ext uri="{FF2B5EF4-FFF2-40B4-BE49-F238E27FC236}">
                <a16:creationId xmlns:a16="http://schemas.microsoft.com/office/drawing/2014/main" id="{E75C85B6-3738-46A1-82CC-0B49267E14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835FB6-028C-4AF3-BEE7-E9825B9351F7}"/>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155443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E547-A3FA-40D4-820D-7CE08867FE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B5EC15-D8A2-484A-BE30-FB580BC08F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C448CE-4B88-41B9-BB22-C0F97FC8CED4}"/>
              </a:ext>
            </a:extLst>
          </p:cNvPr>
          <p:cNvSpPr>
            <a:spLocks noGrp="1"/>
          </p:cNvSpPr>
          <p:nvPr>
            <p:ph type="dt" sz="half" idx="10"/>
          </p:nvPr>
        </p:nvSpPr>
        <p:spPr/>
        <p:txBody>
          <a:bodyPr/>
          <a:lstStyle/>
          <a:p>
            <a:fld id="{09310E69-B18D-437E-9932-B33C16D7456C}" type="datetime1">
              <a:rPr lang="en-US" smtClean="0"/>
              <a:t>10/14/2021</a:t>
            </a:fld>
            <a:endParaRPr lang="en-US" dirty="0"/>
          </a:p>
        </p:txBody>
      </p:sp>
      <p:sp>
        <p:nvSpPr>
          <p:cNvPr id="5" name="Footer Placeholder 4">
            <a:extLst>
              <a:ext uri="{FF2B5EF4-FFF2-40B4-BE49-F238E27FC236}">
                <a16:creationId xmlns:a16="http://schemas.microsoft.com/office/drawing/2014/main" id="{434EB388-B686-4BB2-BEBD-CDE23F2AAA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F2D122-3A9B-41A0-9542-5CFD61BB85A1}"/>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91667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3960-A869-4EB7-84D0-426D484B90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04098-2FDC-42A4-B279-4E1496925A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FAAFF5-BA7F-4BB8-9BF0-C84B924640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5E36C-9E4B-445C-B8C9-7A6371ECF58C}"/>
              </a:ext>
            </a:extLst>
          </p:cNvPr>
          <p:cNvSpPr>
            <a:spLocks noGrp="1"/>
          </p:cNvSpPr>
          <p:nvPr>
            <p:ph type="dt" sz="half" idx="10"/>
          </p:nvPr>
        </p:nvSpPr>
        <p:spPr/>
        <p:txBody>
          <a:bodyPr/>
          <a:lstStyle/>
          <a:p>
            <a:fld id="{148BB6E4-778B-4F42-91D1-59267F47A685}" type="datetime1">
              <a:rPr lang="en-US" smtClean="0"/>
              <a:t>10/14/2021</a:t>
            </a:fld>
            <a:endParaRPr lang="en-US" dirty="0"/>
          </a:p>
        </p:txBody>
      </p:sp>
      <p:sp>
        <p:nvSpPr>
          <p:cNvPr id="6" name="Footer Placeholder 5">
            <a:extLst>
              <a:ext uri="{FF2B5EF4-FFF2-40B4-BE49-F238E27FC236}">
                <a16:creationId xmlns:a16="http://schemas.microsoft.com/office/drawing/2014/main" id="{FC2CC4AA-27C1-4AB7-8863-BBBB1EFD69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8A027D7-EB0D-4757-AFF9-205CBFE98EC6}"/>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4081980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A2B9-A27A-4BB1-AFD5-A2F52723E8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830E7E-ED7C-47E2-A939-8686BEE5B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0602F3-35AE-4CBD-BB33-84B9F733ED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B2C15-AE5D-4AF9-88EF-18534ABBB4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34792F-0420-4BBF-8B71-290A72CAA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ADD1B5-B9E3-4D93-B21C-C4EE89E4344D}"/>
              </a:ext>
            </a:extLst>
          </p:cNvPr>
          <p:cNvSpPr>
            <a:spLocks noGrp="1"/>
          </p:cNvSpPr>
          <p:nvPr>
            <p:ph type="dt" sz="half" idx="10"/>
          </p:nvPr>
        </p:nvSpPr>
        <p:spPr/>
        <p:txBody>
          <a:bodyPr/>
          <a:lstStyle/>
          <a:p>
            <a:fld id="{1A8B66BD-503E-4FD7-9028-D199CCA81F63}" type="datetime1">
              <a:rPr lang="en-US" smtClean="0"/>
              <a:t>10/14/2021</a:t>
            </a:fld>
            <a:endParaRPr lang="en-US" dirty="0"/>
          </a:p>
        </p:txBody>
      </p:sp>
      <p:sp>
        <p:nvSpPr>
          <p:cNvPr id="8" name="Footer Placeholder 7">
            <a:extLst>
              <a:ext uri="{FF2B5EF4-FFF2-40B4-BE49-F238E27FC236}">
                <a16:creationId xmlns:a16="http://schemas.microsoft.com/office/drawing/2014/main" id="{8BB94282-96A5-42BA-949D-B5E29E2A5C4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378E87-A657-4096-92F9-4DA7FD52941B}"/>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1602279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0D68-08D5-43A2-A1E7-BAE165CCA7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106F21-448E-4722-9336-7BDD820AD8E7}"/>
              </a:ext>
            </a:extLst>
          </p:cNvPr>
          <p:cNvSpPr>
            <a:spLocks noGrp="1"/>
          </p:cNvSpPr>
          <p:nvPr>
            <p:ph type="dt" sz="half" idx="10"/>
          </p:nvPr>
        </p:nvSpPr>
        <p:spPr/>
        <p:txBody>
          <a:bodyPr/>
          <a:lstStyle/>
          <a:p>
            <a:fld id="{0CD7CE87-4FDE-463A-A72C-AE885CB65936}" type="datetime1">
              <a:rPr lang="en-US" smtClean="0"/>
              <a:t>10/14/2021</a:t>
            </a:fld>
            <a:endParaRPr lang="en-US" dirty="0"/>
          </a:p>
        </p:txBody>
      </p:sp>
      <p:sp>
        <p:nvSpPr>
          <p:cNvPr id="4" name="Footer Placeholder 3">
            <a:extLst>
              <a:ext uri="{FF2B5EF4-FFF2-40B4-BE49-F238E27FC236}">
                <a16:creationId xmlns:a16="http://schemas.microsoft.com/office/drawing/2014/main" id="{33CF805E-FB07-48F1-93A9-FFA21AD9CBC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B360F0-180E-410A-A0FC-6D81B3F2CEE1}"/>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431834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922A47-5DDC-4409-9047-1F4FEAED5925}"/>
              </a:ext>
            </a:extLst>
          </p:cNvPr>
          <p:cNvSpPr>
            <a:spLocks noGrp="1"/>
          </p:cNvSpPr>
          <p:nvPr>
            <p:ph type="dt" sz="half" idx="10"/>
          </p:nvPr>
        </p:nvSpPr>
        <p:spPr/>
        <p:txBody>
          <a:bodyPr/>
          <a:lstStyle/>
          <a:p>
            <a:fld id="{9F23252F-E063-4FC4-BA81-7ACCA9F2BA78}" type="datetime1">
              <a:rPr lang="en-US" smtClean="0"/>
              <a:t>10/14/2021</a:t>
            </a:fld>
            <a:endParaRPr lang="en-US" dirty="0"/>
          </a:p>
        </p:txBody>
      </p:sp>
      <p:sp>
        <p:nvSpPr>
          <p:cNvPr id="3" name="Footer Placeholder 2">
            <a:extLst>
              <a:ext uri="{FF2B5EF4-FFF2-40B4-BE49-F238E27FC236}">
                <a16:creationId xmlns:a16="http://schemas.microsoft.com/office/drawing/2014/main" id="{5F2B24C8-984C-4218-AFB9-EF320B9FB6C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BCCF2FA-77F8-48F6-8F73-6D364069E1B2}"/>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138085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3C75-CE7F-4690-81ED-A7D906C755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97B794-C44A-4178-A105-833D25C510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770003-1C61-437F-B03D-AEFDE4481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22812-8250-495B-99B1-C517F775B168}"/>
              </a:ext>
            </a:extLst>
          </p:cNvPr>
          <p:cNvSpPr>
            <a:spLocks noGrp="1"/>
          </p:cNvSpPr>
          <p:nvPr>
            <p:ph type="dt" sz="half" idx="10"/>
          </p:nvPr>
        </p:nvSpPr>
        <p:spPr/>
        <p:txBody>
          <a:bodyPr/>
          <a:lstStyle/>
          <a:p>
            <a:fld id="{536D3EE7-6188-4116-B87C-8F72B22834F3}" type="datetime1">
              <a:rPr lang="en-US" smtClean="0"/>
              <a:t>10/14/2021</a:t>
            </a:fld>
            <a:endParaRPr lang="en-US" dirty="0"/>
          </a:p>
        </p:txBody>
      </p:sp>
      <p:sp>
        <p:nvSpPr>
          <p:cNvPr id="6" name="Footer Placeholder 5">
            <a:extLst>
              <a:ext uri="{FF2B5EF4-FFF2-40B4-BE49-F238E27FC236}">
                <a16:creationId xmlns:a16="http://schemas.microsoft.com/office/drawing/2014/main" id="{26F8F9CA-57C9-4345-8125-D79FD89F8E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5DD5B2-C5EC-4097-894C-5323FE9D29F9}"/>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388720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4984-FD2A-4EF3-B399-BFFBF2DAA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4E74C6-D23E-4EFF-8EA4-E5ED1BB14A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20984FE-FE26-4597-9E13-0AD62E9C41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CC777-F0A7-4A65-BBA5-722BE9659685}"/>
              </a:ext>
            </a:extLst>
          </p:cNvPr>
          <p:cNvSpPr>
            <a:spLocks noGrp="1"/>
          </p:cNvSpPr>
          <p:nvPr>
            <p:ph type="dt" sz="half" idx="10"/>
          </p:nvPr>
        </p:nvSpPr>
        <p:spPr/>
        <p:txBody>
          <a:bodyPr/>
          <a:lstStyle/>
          <a:p>
            <a:fld id="{E78477E4-6BAF-4941-A0A7-DDBF1800F018}" type="datetime1">
              <a:rPr lang="en-US" smtClean="0"/>
              <a:t>10/14/2021</a:t>
            </a:fld>
            <a:endParaRPr lang="en-US" dirty="0"/>
          </a:p>
        </p:txBody>
      </p:sp>
      <p:sp>
        <p:nvSpPr>
          <p:cNvPr id="6" name="Footer Placeholder 5">
            <a:extLst>
              <a:ext uri="{FF2B5EF4-FFF2-40B4-BE49-F238E27FC236}">
                <a16:creationId xmlns:a16="http://schemas.microsoft.com/office/drawing/2014/main" id="{F2695F15-B69C-4D52-82E3-2239FA37EA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739D6A-D8D5-4B43-8F1F-740469B1A583}"/>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221921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75A05D-B00B-48D4-BA32-70EC1476E2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46E1A8-97CF-4B9A-A602-014C132BE6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3DA28-F2A4-4D0A-9EE3-9DA4DC030B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0B950-DF2D-4C02-8773-52B786C1B8BB}" type="datetime1">
              <a:rPr lang="en-US" smtClean="0"/>
              <a:t>10/14/2021</a:t>
            </a:fld>
            <a:endParaRPr lang="en-US" dirty="0"/>
          </a:p>
        </p:txBody>
      </p:sp>
      <p:sp>
        <p:nvSpPr>
          <p:cNvPr id="5" name="Footer Placeholder 4">
            <a:extLst>
              <a:ext uri="{FF2B5EF4-FFF2-40B4-BE49-F238E27FC236}">
                <a16:creationId xmlns:a16="http://schemas.microsoft.com/office/drawing/2014/main" id="{3E440065-E0FF-4992-B118-545E3FA6C2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3C505E5-98EF-4017-AB6F-0AC4D9A50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BF82C-E13A-41E3-8FC7-D3379C9C34FC}" type="slidenum">
              <a:rPr lang="en-US" smtClean="0"/>
              <a:t>‹#›</a:t>
            </a:fld>
            <a:endParaRPr lang="en-US" dirty="0"/>
          </a:p>
        </p:txBody>
      </p:sp>
    </p:spTree>
    <p:extLst>
      <p:ext uri="{BB962C8B-B14F-4D97-AF65-F5344CB8AC3E}">
        <p14:creationId xmlns:p14="http://schemas.microsoft.com/office/powerpoint/2010/main" val="791399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https://petapixel.com/2012/05/10/growing-up-in-photos-thirteen-first-days-of-school/" TargetMode="Externa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augustanadenver.org/ministries/children-youth-family/children/girls-hugg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shutterstock.com/video/clip-23666167-thinking-pensive-black-man-on-white-background" TargetMode="External"/><Relationship Id="rId3" Type="http://schemas.openxmlformats.org/officeDocument/2006/relationships/image" Target="../media/image16.png"/><Relationship Id="rId7" Type="http://schemas.microsoft.com/office/2007/relationships/hdphoto" Target="../media/hdphoto3.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www.intelligentdental.com/2011/10/19/understand-why-are-your-kids-crying-angry-or-even-fearful/" TargetMode="Externa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86530412@N02/1669717158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86530412@N02/16697171583"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fif"/><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86530412@N02/16697171583"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fif"/><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9.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hyperlink" Target="https://www.istockphoto.com/photo/nigerian-money-a-background-gm956329618-261110634" TargetMode="External"/><Relationship Id="rId18" Type="http://schemas.openxmlformats.org/officeDocument/2006/relationships/image" Target="../media/image36.jpg"/><Relationship Id="rId3" Type="http://schemas.openxmlformats.org/officeDocument/2006/relationships/image" Target="../media/image27.png"/><Relationship Id="rId21" Type="http://schemas.openxmlformats.org/officeDocument/2006/relationships/hyperlink" Target="https://dailyhive.com/calgary/canadian-tire-money-beltliner-canada-day-2017" TargetMode="External"/><Relationship Id="rId7" Type="http://schemas.openxmlformats.org/officeDocument/2006/relationships/hyperlink" Target="https://storyv.com/ph-cheapest-ways-to-send-money-philippines/philippine-money/" TargetMode="External"/><Relationship Id="rId12" Type="http://schemas.openxmlformats.org/officeDocument/2006/relationships/image" Target="../media/image33.jpeg"/><Relationship Id="rId17" Type="http://schemas.openxmlformats.org/officeDocument/2006/relationships/hyperlink" Target="https://wallup.net/queen-elzabeth-ii-metal-money-coins-british-pound/" TargetMode="External"/><Relationship Id="rId25" Type="http://schemas.openxmlformats.org/officeDocument/2006/relationships/hyperlink" Target="https://www.youtube.com/watch?v=96vQPFKUIAg" TargetMode="External"/><Relationship Id="rId2" Type="http://schemas.openxmlformats.org/officeDocument/2006/relationships/notesSlide" Target="../notesSlides/notesSlide29.xml"/><Relationship Id="rId16" Type="http://schemas.openxmlformats.org/officeDocument/2006/relationships/image" Target="../media/image35.jpg"/><Relationship Id="rId20"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30.jpg"/><Relationship Id="rId11" Type="http://schemas.openxmlformats.org/officeDocument/2006/relationships/hyperlink" Target="https://wallpapertag.com/cool-money-backgrounds" TargetMode="External"/><Relationship Id="rId24" Type="http://schemas.openxmlformats.org/officeDocument/2006/relationships/image" Target="../media/image39.jpg"/><Relationship Id="rId5" Type="http://schemas.openxmlformats.org/officeDocument/2006/relationships/hyperlink" Target="https://wallup.net/canada-macro-gold-money-coins-metal/" TargetMode="External"/><Relationship Id="rId15" Type="http://schemas.openxmlformats.org/officeDocument/2006/relationships/hyperlink" Target="http://www.cnbc.com/2017/01/11/trump-russia-memo-as-fake-as-play-money-you-buy-at-a-toy-store-former-cia-analyst-says.html" TargetMode="External"/><Relationship Id="rId23" Type="http://schemas.openxmlformats.org/officeDocument/2006/relationships/hyperlink" Target="https://www.huffingtonpost.com/entry/how-to-find-and-claim-your-familys-unclaimed-money_us_5975edf9e4b0545a5c3101a8" TargetMode="External"/><Relationship Id="rId10" Type="http://schemas.openxmlformats.org/officeDocument/2006/relationships/image" Target="../media/image32.jpg"/><Relationship Id="rId19" Type="http://schemas.openxmlformats.org/officeDocument/2006/relationships/hyperlink" Target="https://wallpapercave.com/cool-money-backgrounds" TargetMode="External"/><Relationship Id="rId4" Type="http://schemas.openxmlformats.org/officeDocument/2006/relationships/image" Target="../media/image29.jpeg"/><Relationship Id="rId9" Type="http://schemas.openxmlformats.org/officeDocument/2006/relationships/hyperlink" Target="https://madison-historical.siue.edu/archive/items/show/911" TargetMode="External"/><Relationship Id="rId14" Type="http://schemas.openxmlformats.org/officeDocument/2006/relationships/image" Target="../media/image34.jpg"/><Relationship Id="rId22"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meetingsnet.com/blog/what-do-we-lose-when-only-focus-winn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meetingsnet.com/blog/what-do-we-lose-when-only-focus-winnin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kingston.ac.uk/virtual-tour/penrhyn-road/muybridge-main/" TargetMode="External"/><Relationship Id="rId5" Type="http://schemas.openxmlformats.org/officeDocument/2006/relationships/image" Target="../media/image11.jpg"/><Relationship Id="rId4" Type="http://schemas.openxmlformats.org/officeDocument/2006/relationships/hyperlink" Target="https://www.liquidplanner.com/blog/how-to-be-productive-when-youre-overwhelmed/"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7.jpeg"/><Relationship Id="rId7"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www.intelligentdental.com/2011/10/19/understand-why-are-your-kids-crying-angry-or-even-fearful/" TargetMode="External"/><Relationship Id="rId5" Type="http://schemas.microsoft.com/office/2007/relationships/hdphoto" Target="../media/hdphoto2.wdp"/><Relationship Id="rId4" Type="http://schemas.openxmlformats.org/officeDocument/2006/relationships/image" Target="../media/image16.png"/><Relationship Id="rId9" Type="http://schemas.openxmlformats.org/officeDocument/2006/relationships/hyperlink" Target="https://www.shutterstock.com/video/clip-23666167-thinking-pensive-black-man-on-white-background"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s://www.reddit.com/r/momusworthy/comments/7vsuu1/the_limit_does_not_exist/"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hyperlink" Target="http://lancasteronline.com/features/entertainment/terror-behind-the-walls-at-eastern-state-penitentiary-a-haunted/article_f404b436-97dd-11e6-812b-2be77ed52a62.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1.png"/><Relationship Id="rId4" Type="http://schemas.openxmlformats.org/officeDocument/2006/relationships/hyperlink" Target="https://www.blublox.com/blogs/news/should-you-wear-blue-light-glasses-when-watching-tv"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0.jpeg"/><Relationship Id="rId7" Type="http://schemas.openxmlformats.org/officeDocument/2006/relationships/hyperlink" Target="http://lancasteronline.com/features/entertainment/terror-behind-the-walls-at-eastern-state-penitentiary-a-haunted/article_f404b436-97dd-11e6-812b-2be77ed52a62.html"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1.png"/><Relationship Id="rId4" Type="http://schemas.openxmlformats.org/officeDocument/2006/relationships/hyperlink" Target="https://www.blublox.com/blogs/news/should-you-wear-blue-light-glasses-when-watching-tv"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0.jpeg"/><Relationship Id="rId7" Type="http://schemas.openxmlformats.org/officeDocument/2006/relationships/hyperlink" Target="http://lancasteronline.com/features/entertainment/terror-behind-the-walls-at-eastern-state-penitentiary-a-haunted/article_f404b436-97dd-11e6-812b-2be77ed52a62.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2.png"/><Relationship Id="rId4" Type="http://schemas.openxmlformats.org/officeDocument/2006/relationships/hyperlink" Target="https://www.blublox.com/blogs/news/should-you-wear-blue-light-glasses-when-watching-tv"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www.meetingsnet.com/blog/what-do-we-lose-when-only-focus-winning"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meetingsnet.com/blog/what-do-we-lose-when-only-focus-winning"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hyperlink" Target="http://sidcrosby.blogspot.com/2008/04/wolf-blitzer-doenst-know-jack-about.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www.shutterstock.com/image-photo/any-questions-165060995" TargetMode="External"/><Relationship Id="rId4" Type="http://schemas.microsoft.com/office/2007/relationships/hdphoto" Target="../media/hdphoto8.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24D8B37-886A-4DFD-8373-4B15093BA424}"/>
              </a:ext>
            </a:extLst>
          </p:cNvPr>
          <p:cNvSpPr>
            <a:spLocks noGrp="1"/>
          </p:cNvSpPr>
          <p:nvPr>
            <p:ph type="ctrTitle"/>
          </p:nvPr>
        </p:nvSpPr>
        <p:spPr>
          <a:xfrm>
            <a:off x="347472" y="234111"/>
            <a:ext cx="6023348" cy="4945707"/>
          </a:xfrm>
        </p:spPr>
        <p:txBody>
          <a:bodyPr anchor="ctr">
            <a:normAutofit/>
          </a:bodyPr>
          <a:lstStyle/>
          <a:p>
            <a:pPr algn="l"/>
            <a:r>
              <a:rPr lang="en-US" sz="4500" dirty="0">
                <a:solidFill>
                  <a:srgbClr val="FFFFFF"/>
                </a:solidFill>
              </a:rPr>
              <a:t>Neurodevelopmental differences in affective representations between adults and children:</a:t>
            </a:r>
          </a:p>
        </p:txBody>
      </p:sp>
      <p:pic>
        <p:nvPicPr>
          <p:cNvPr id="11" name="Image" descr="Image">
            <a:extLst>
              <a:ext uri="{FF2B5EF4-FFF2-40B4-BE49-F238E27FC236}">
                <a16:creationId xmlns:a16="http://schemas.microsoft.com/office/drawing/2014/main" id="{BEF5610F-4A9F-480A-8DA4-636C7FE065D8}"/>
              </a:ext>
            </a:extLst>
          </p:cNvPr>
          <p:cNvPicPr>
            <a:picLocks noChangeAspect="1"/>
          </p:cNvPicPr>
          <p:nvPr/>
        </p:nvPicPr>
        <p:blipFill rotWithShape="1">
          <a:blip r:embed="rId3"/>
          <a:srcRect l="5898" t="39936" r="8009" b="16017"/>
          <a:stretch/>
        </p:blipFill>
        <p:spPr>
          <a:xfrm>
            <a:off x="8720138" y="234110"/>
            <a:ext cx="3276600" cy="838200"/>
          </a:xfrm>
          <a:prstGeom prst="rect">
            <a:avLst/>
          </a:prstGeom>
          <a:ln w="12700">
            <a:miter lim="400000"/>
          </a:ln>
        </p:spPr>
      </p:pic>
      <p:sp>
        <p:nvSpPr>
          <p:cNvPr id="9" name="Slide Number Placeholder 8">
            <a:extLst>
              <a:ext uri="{FF2B5EF4-FFF2-40B4-BE49-F238E27FC236}">
                <a16:creationId xmlns:a16="http://schemas.microsoft.com/office/drawing/2014/main" id="{540F7BB7-7CBB-4E4C-8182-5445589E7541}"/>
              </a:ext>
            </a:extLst>
          </p:cNvPr>
          <p:cNvSpPr>
            <a:spLocks noGrp="1"/>
          </p:cNvSpPr>
          <p:nvPr>
            <p:ph type="sldNum" sz="quarter" idx="12"/>
          </p:nvPr>
        </p:nvSpPr>
        <p:spPr/>
        <p:txBody>
          <a:bodyPr/>
          <a:lstStyle/>
          <a:p>
            <a:fld id="{487BF82C-E13A-41E3-8FC7-D3379C9C34FC}" type="slidenum">
              <a:rPr lang="en-US" sz="1600" smtClean="0"/>
              <a:t>1</a:t>
            </a:fld>
            <a:endParaRPr lang="en-US" sz="1600" dirty="0"/>
          </a:p>
        </p:txBody>
      </p:sp>
      <p:sp>
        <p:nvSpPr>
          <p:cNvPr id="3" name="TextBox 2">
            <a:extLst>
              <a:ext uri="{FF2B5EF4-FFF2-40B4-BE49-F238E27FC236}">
                <a16:creationId xmlns:a16="http://schemas.microsoft.com/office/drawing/2014/main" id="{F8EE79CF-980A-46E7-9780-53786507F12D}"/>
              </a:ext>
            </a:extLst>
          </p:cNvPr>
          <p:cNvSpPr txBox="1"/>
          <p:nvPr/>
        </p:nvSpPr>
        <p:spPr>
          <a:xfrm>
            <a:off x="347472" y="5762115"/>
            <a:ext cx="2330895" cy="861774"/>
          </a:xfrm>
          <a:prstGeom prst="rect">
            <a:avLst/>
          </a:prstGeom>
          <a:noFill/>
        </p:spPr>
        <p:txBody>
          <a:bodyPr wrap="none" rtlCol="0">
            <a:spAutoFit/>
          </a:bodyPr>
          <a:lstStyle/>
          <a:p>
            <a:r>
              <a:rPr lang="en-US" sz="3200" dirty="0"/>
              <a:t>Billy Mitchell</a:t>
            </a:r>
          </a:p>
          <a:p>
            <a:endParaRPr lang="en-US" dirty="0"/>
          </a:p>
        </p:txBody>
      </p:sp>
      <p:sp>
        <p:nvSpPr>
          <p:cNvPr id="4" name="TextBox 3">
            <a:extLst>
              <a:ext uri="{FF2B5EF4-FFF2-40B4-BE49-F238E27FC236}">
                <a16:creationId xmlns:a16="http://schemas.microsoft.com/office/drawing/2014/main" id="{972974C2-EDBB-4979-83B5-0C50CABBB227}"/>
              </a:ext>
            </a:extLst>
          </p:cNvPr>
          <p:cNvSpPr txBox="1"/>
          <p:nvPr/>
        </p:nvSpPr>
        <p:spPr>
          <a:xfrm>
            <a:off x="326572" y="4073576"/>
            <a:ext cx="5545172" cy="461665"/>
          </a:xfrm>
          <a:prstGeom prst="rect">
            <a:avLst/>
          </a:prstGeom>
          <a:noFill/>
        </p:spPr>
        <p:txBody>
          <a:bodyPr wrap="none" rtlCol="0">
            <a:spAutoFit/>
          </a:bodyPr>
          <a:lstStyle/>
          <a:p>
            <a:r>
              <a:rPr lang="en-US" sz="2400" dirty="0"/>
              <a:t>A presentation for Yale University’s FABLAB</a:t>
            </a:r>
          </a:p>
        </p:txBody>
      </p:sp>
    </p:spTree>
    <p:extLst>
      <p:ext uri="{BB962C8B-B14F-4D97-AF65-F5344CB8AC3E}">
        <p14:creationId xmlns:p14="http://schemas.microsoft.com/office/powerpoint/2010/main" val="664698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0B4D31-9FD8-416A-B59D-2A2484B71B54}"/>
              </a:ext>
            </a:extLst>
          </p:cNvPr>
          <p:cNvSpPr>
            <a:spLocks noGrp="1"/>
          </p:cNvSpPr>
          <p:nvPr>
            <p:ph type="title"/>
          </p:nvPr>
        </p:nvSpPr>
        <p:spPr>
          <a:xfrm>
            <a:off x="965199" y="851517"/>
            <a:ext cx="5130795" cy="1461778"/>
          </a:xfrm>
        </p:spPr>
        <p:txBody>
          <a:bodyPr>
            <a:normAutofit/>
          </a:bodyPr>
          <a:lstStyle/>
          <a:p>
            <a:r>
              <a:rPr lang="en-US" sz="4000" dirty="0"/>
              <a:t>Emotion Precedes Its Regulation</a:t>
            </a:r>
          </a:p>
        </p:txBody>
      </p:sp>
      <p:sp>
        <p:nvSpPr>
          <p:cNvPr id="3" name="Content Placeholder 2">
            <a:extLst>
              <a:ext uri="{FF2B5EF4-FFF2-40B4-BE49-F238E27FC236}">
                <a16:creationId xmlns:a16="http://schemas.microsoft.com/office/drawing/2014/main" id="{46359D52-87E2-4BA7-AF4C-05A39479EDC5}"/>
              </a:ext>
            </a:extLst>
          </p:cNvPr>
          <p:cNvSpPr>
            <a:spLocks noGrp="1"/>
          </p:cNvSpPr>
          <p:nvPr>
            <p:ph idx="1"/>
          </p:nvPr>
        </p:nvSpPr>
        <p:spPr>
          <a:xfrm>
            <a:off x="965200" y="2470248"/>
            <a:ext cx="4153452" cy="3536236"/>
          </a:xfrm>
        </p:spPr>
        <p:txBody>
          <a:bodyPr>
            <a:normAutofit/>
          </a:bodyPr>
          <a:lstStyle/>
          <a:p>
            <a:r>
              <a:rPr lang="en-US" sz="2400" dirty="0"/>
              <a:t>Feeding different information into the same processes may produce different results.</a:t>
            </a:r>
          </a:p>
          <a:p>
            <a:r>
              <a:rPr lang="en-US" sz="2400" dirty="0"/>
              <a:t>Differences can exist between two people measured at the same point in time or the same person measured across time.</a:t>
            </a: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10</a:t>
            </a:fld>
            <a:endParaRPr lang="en-US" dirty="0">
              <a:solidFill>
                <a:schemeClr val="bg1"/>
              </a:solidFill>
            </a:endParaRPr>
          </a:p>
        </p:txBody>
      </p:sp>
      <p:grpSp>
        <p:nvGrpSpPr>
          <p:cNvPr id="21" name="Group 20">
            <a:extLst>
              <a:ext uri="{FF2B5EF4-FFF2-40B4-BE49-F238E27FC236}">
                <a16:creationId xmlns:a16="http://schemas.microsoft.com/office/drawing/2014/main" id="{98644A5B-D446-4380-BB61-F4034217194C}"/>
              </a:ext>
            </a:extLst>
          </p:cNvPr>
          <p:cNvGrpSpPr/>
          <p:nvPr/>
        </p:nvGrpSpPr>
        <p:grpSpPr>
          <a:xfrm>
            <a:off x="8442500" y="1387842"/>
            <a:ext cx="1432464" cy="4612877"/>
            <a:chOff x="8442500" y="1387842"/>
            <a:chExt cx="1432464" cy="4612877"/>
          </a:xfrm>
        </p:grpSpPr>
        <p:grpSp>
          <p:nvGrpSpPr>
            <p:cNvPr id="22" name="Group 21">
              <a:extLst>
                <a:ext uri="{FF2B5EF4-FFF2-40B4-BE49-F238E27FC236}">
                  <a16:creationId xmlns:a16="http://schemas.microsoft.com/office/drawing/2014/main" id="{A44D40C2-A9D6-4231-B69E-3F4E3B3ED920}"/>
                </a:ext>
              </a:extLst>
            </p:cNvPr>
            <p:cNvGrpSpPr/>
            <p:nvPr/>
          </p:nvGrpSpPr>
          <p:grpSpPr>
            <a:xfrm>
              <a:off x="8452315" y="1387842"/>
              <a:ext cx="1422649" cy="4612877"/>
              <a:chOff x="8432667" y="1885218"/>
              <a:chExt cx="1422649" cy="4612877"/>
            </a:xfrm>
          </p:grpSpPr>
          <p:sp>
            <p:nvSpPr>
              <p:cNvPr id="29" name="Rectangle: Rounded Corners 28">
                <a:extLst>
                  <a:ext uri="{FF2B5EF4-FFF2-40B4-BE49-F238E27FC236}">
                    <a16:creationId xmlns:a16="http://schemas.microsoft.com/office/drawing/2014/main" id="{17874F0C-C101-403D-8D92-749B7967ECDA}"/>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30" name="Rectangle: Rounded Corners 29">
                <a:extLst>
                  <a:ext uri="{FF2B5EF4-FFF2-40B4-BE49-F238E27FC236}">
                    <a16:creationId xmlns:a16="http://schemas.microsoft.com/office/drawing/2014/main" id="{50E84345-3D99-43BE-9AC7-8F9A75C787D3}"/>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1" name="Rectangle: Rounded Corners 30">
                <a:extLst>
                  <a:ext uri="{FF2B5EF4-FFF2-40B4-BE49-F238E27FC236}">
                    <a16:creationId xmlns:a16="http://schemas.microsoft.com/office/drawing/2014/main" id="{FAC8D915-E67E-428A-AEC3-F0BF9315C0DD}"/>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Regulation</a:t>
                </a:r>
              </a:p>
            </p:txBody>
          </p:sp>
          <p:sp>
            <p:nvSpPr>
              <p:cNvPr id="32" name="Rectangle: Rounded Corners 31">
                <a:extLst>
                  <a:ext uri="{FF2B5EF4-FFF2-40B4-BE49-F238E27FC236}">
                    <a16:creationId xmlns:a16="http://schemas.microsoft.com/office/drawing/2014/main" id="{AE7AAC3D-7DD0-4EF2-9374-F764C94FF90E}"/>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3" name="Rectangle: Rounded Corners 32">
                <a:extLst>
                  <a:ext uri="{FF2B5EF4-FFF2-40B4-BE49-F238E27FC236}">
                    <a16:creationId xmlns:a16="http://schemas.microsoft.com/office/drawing/2014/main" id="{880BA01B-F355-4D1D-9CC4-4CE022EB33E8}"/>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4" name="Straight Arrow Connector 33">
                <a:extLst>
                  <a:ext uri="{FF2B5EF4-FFF2-40B4-BE49-F238E27FC236}">
                    <a16:creationId xmlns:a16="http://schemas.microsoft.com/office/drawing/2014/main" id="{255100F9-AEDD-4478-AEBF-03651BE93C65}"/>
                  </a:ext>
                </a:extLst>
              </p:cNvPr>
              <p:cNvCxnSpPr>
                <a:cxnSpLocks/>
                <a:endCxn id="30"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8494BE3-1E55-4CC5-AF54-0BEBCEF88CB4}"/>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845EACB-7F1D-4C09-B605-7923266A12B7}"/>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3C36375-8A70-46E9-BA5F-78598B7862DF}"/>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8FBBCE8C-8264-457C-A1AD-1F0531E74FBB}"/>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Processing</a:t>
              </a:r>
            </a:p>
          </p:txBody>
        </p:sp>
        <p:cxnSp>
          <p:nvCxnSpPr>
            <p:cNvPr id="28" name="Straight Arrow Connector 27">
              <a:extLst>
                <a:ext uri="{FF2B5EF4-FFF2-40B4-BE49-F238E27FC236}">
                  <a16:creationId xmlns:a16="http://schemas.microsoft.com/office/drawing/2014/main" id="{F95DAFE9-6F64-4623-B46D-E351486C5EC9}"/>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9" name="Arrow: Left 38">
            <a:extLst>
              <a:ext uri="{FF2B5EF4-FFF2-40B4-BE49-F238E27FC236}">
                <a16:creationId xmlns:a16="http://schemas.microsoft.com/office/drawing/2014/main" id="{804C2405-2776-466C-ADEA-89BA8F96F222}"/>
              </a:ext>
            </a:extLst>
          </p:cNvPr>
          <p:cNvSpPr/>
          <p:nvPr/>
        </p:nvSpPr>
        <p:spPr>
          <a:xfrm>
            <a:off x="10065542" y="3768213"/>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62D8D606-C3EC-410A-BB99-3BA1D7EC7D9E}"/>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1" name="TextBox 40">
            <a:extLst>
              <a:ext uri="{FF2B5EF4-FFF2-40B4-BE49-F238E27FC236}">
                <a16:creationId xmlns:a16="http://schemas.microsoft.com/office/drawing/2014/main" id="{9AE500F1-8548-4E71-81F0-DB94C2C394ED}"/>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42" name="TextBox 41">
            <a:extLst>
              <a:ext uri="{FF2B5EF4-FFF2-40B4-BE49-F238E27FC236}">
                <a16:creationId xmlns:a16="http://schemas.microsoft.com/office/drawing/2014/main" id="{CC627C4B-474E-4BD3-9E76-21919259FD24}"/>
              </a:ext>
            </a:extLst>
          </p:cNvPr>
          <p:cNvSpPr txBox="1"/>
          <p:nvPr/>
        </p:nvSpPr>
        <p:spPr>
          <a:xfrm>
            <a:off x="6211892" y="2968446"/>
            <a:ext cx="2282997" cy="646331"/>
          </a:xfrm>
          <a:prstGeom prst="rect">
            <a:avLst/>
          </a:prstGeom>
          <a:noFill/>
        </p:spPr>
        <p:txBody>
          <a:bodyPr wrap="none" rtlCol="0">
            <a:spAutoFit/>
          </a:bodyPr>
          <a:lstStyle/>
          <a:p>
            <a:pPr algn="ctr"/>
            <a:r>
              <a:rPr lang="en-US" i="1" dirty="0"/>
              <a:t>We process the event, </a:t>
            </a:r>
            <a:br>
              <a:rPr lang="en-US" i="1" dirty="0"/>
            </a:br>
            <a:r>
              <a:rPr lang="en-US" i="1" dirty="0"/>
              <a:t>identify relevant info</a:t>
            </a:r>
          </a:p>
        </p:txBody>
      </p:sp>
      <p:sp>
        <p:nvSpPr>
          <p:cNvPr id="43" name="TextBox 42">
            <a:extLst>
              <a:ext uri="{FF2B5EF4-FFF2-40B4-BE49-F238E27FC236}">
                <a16:creationId xmlns:a16="http://schemas.microsoft.com/office/drawing/2014/main" id="{636C6A9C-108C-4295-9562-36DD7C6FC5BF}"/>
              </a:ext>
            </a:extLst>
          </p:cNvPr>
          <p:cNvSpPr txBox="1"/>
          <p:nvPr/>
        </p:nvSpPr>
        <p:spPr>
          <a:xfrm>
            <a:off x="6445957" y="3805785"/>
            <a:ext cx="1782091" cy="646331"/>
          </a:xfrm>
          <a:prstGeom prst="rect">
            <a:avLst/>
          </a:prstGeom>
          <a:noFill/>
        </p:spPr>
        <p:txBody>
          <a:bodyPr wrap="none" rtlCol="0">
            <a:spAutoFit/>
          </a:bodyPr>
          <a:lstStyle/>
          <a:p>
            <a:pPr algn="ctr"/>
            <a:r>
              <a:rPr lang="en-US" i="1" dirty="0"/>
              <a:t>We evaluate </a:t>
            </a:r>
            <a:br>
              <a:rPr lang="en-US" i="1" dirty="0"/>
            </a:br>
            <a:r>
              <a:rPr lang="en-US" i="1" dirty="0"/>
              <a:t>our circumstance</a:t>
            </a:r>
          </a:p>
        </p:txBody>
      </p:sp>
    </p:spTree>
    <p:extLst>
      <p:ext uri="{BB962C8B-B14F-4D97-AF65-F5344CB8AC3E}">
        <p14:creationId xmlns:p14="http://schemas.microsoft.com/office/powerpoint/2010/main" val="321322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0B4D31-9FD8-416A-B59D-2A2484B71B54}"/>
              </a:ext>
            </a:extLst>
          </p:cNvPr>
          <p:cNvSpPr>
            <a:spLocks noGrp="1"/>
          </p:cNvSpPr>
          <p:nvPr>
            <p:ph type="title"/>
          </p:nvPr>
        </p:nvSpPr>
        <p:spPr>
          <a:xfrm>
            <a:off x="965199" y="851517"/>
            <a:ext cx="5130795" cy="1461778"/>
          </a:xfrm>
        </p:spPr>
        <p:txBody>
          <a:bodyPr>
            <a:normAutofit/>
          </a:bodyPr>
          <a:lstStyle/>
          <a:p>
            <a:r>
              <a:rPr lang="en-US" sz="4000" dirty="0"/>
              <a:t>Emotion Precedes Its Regulation</a:t>
            </a:r>
          </a:p>
        </p:txBody>
      </p:sp>
      <p:sp>
        <p:nvSpPr>
          <p:cNvPr id="3" name="Content Placeholder 2">
            <a:extLst>
              <a:ext uri="{FF2B5EF4-FFF2-40B4-BE49-F238E27FC236}">
                <a16:creationId xmlns:a16="http://schemas.microsoft.com/office/drawing/2014/main" id="{46359D52-87E2-4BA7-AF4C-05A39479EDC5}"/>
              </a:ext>
            </a:extLst>
          </p:cNvPr>
          <p:cNvSpPr>
            <a:spLocks noGrp="1"/>
          </p:cNvSpPr>
          <p:nvPr>
            <p:ph idx="1"/>
          </p:nvPr>
        </p:nvSpPr>
        <p:spPr>
          <a:xfrm>
            <a:off x="965200" y="2470248"/>
            <a:ext cx="4153452" cy="3536236"/>
          </a:xfrm>
        </p:spPr>
        <p:txBody>
          <a:bodyPr>
            <a:normAutofit/>
          </a:bodyPr>
          <a:lstStyle/>
          <a:p>
            <a:r>
              <a:rPr lang="en-US" sz="2400" dirty="0"/>
              <a:t>Feeding different information into the same processes may produce different results.</a:t>
            </a:r>
          </a:p>
          <a:p>
            <a:r>
              <a:rPr lang="en-US" sz="2400" dirty="0"/>
              <a:t>Differences can exist between two people measured at the same point in time or the same person measured across time.</a:t>
            </a: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11</a:t>
            </a:fld>
            <a:endParaRPr lang="en-US" dirty="0">
              <a:solidFill>
                <a:schemeClr val="bg1"/>
              </a:solidFill>
            </a:endParaRPr>
          </a:p>
        </p:txBody>
      </p:sp>
      <p:grpSp>
        <p:nvGrpSpPr>
          <p:cNvPr id="20" name="Group 19">
            <a:extLst>
              <a:ext uri="{FF2B5EF4-FFF2-40B4-BE49-F238E27FC236}">
                <a16:creationId xmlns:a16="http://schemas.microsoft.com/office/drawing/2014/main" id="{C65D29EF-9A77-4C52-9D79-501903D9A1B6}"/>
              </a:ext>
            </a:extLst>
          </p:cNvPr>
          <p:cNvGrpSpPr/>
          <p:nvPr/>
        </p:nvGrpSpPr>
        <p:grpSpPr>
          <a:xfrm>
            <a:off x="8442500" y="1387842"/>
            <a:ext cx="1432464" cy="4612877"/>
            <a:chOff x="8442500" y="1387842"/>
            <a:chExt cx="1432464" cy="4612877"/>
          </a:xfrm>
        </p:grpSpPr>
        <p:grpSp>
          <p:nvGrpSpPr>
            <p:cNvPr id="22" name="Group 21">
              <a:extLst>
                <a:ext uri="{FF2B5EF4-FFF2-40B4-BE49-F238E27FC236}">
                  <a16:creationId xmlns:a16="http://schemas.microsoft.com/office/drawing/2014/main" id="{ACC032F5-7F91-4321-AE0D-B94F893BFF73}"/>
                </a:ext>
              </a:extLst>
            </p:cNvPr>
            <p:cNvGrpSpPr/>
            <p:nvPr/>
          </p:nvGrpSpPr>
          <p:grpSpPr>
            <a:xfrm>
              <a:off x="8452315" y="1387842"/>
              <a:ext cx="1422649" cy="4612877"/>
              <a:chOff x="8432667" y="1885218"/>
              <a:chExt cx="1422649" cy="4612877"/>
            </a:xfrm>
          </p:grpSpPr>
          <p:sp>
            <p:nvSpPr>
              <p:cNvPr id="29" name="Rectangle: Rounded Corners 28">
                <a:extLst>
                  <a:ext uri="{FF2B5EF4-FFF2-40B4-BE49-F238E27FC236}">
                    <a16:creationId xmlns:a16="http://schemas.microsoft.com/office/drawing/2014/main" id="{3BB9AF8E-DEA7-4515-B1ED-C5D7F1AAB10B}"/>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30" name="Rectangle: Rounded Corners 29">
                <a:extLst>
                  <a:ext uri="{FF2B5EF4-FFF2-40B4-BE49-F238E27FC236}">
                    <a16:creationId xmlns:a16="http://schemas.microsoft.com/office/drawing/2014/main" id="{98DEC2EC-B5BD-4679-B85C-F770CAE3E519}"/>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1" name="Rectangle: Rounded Corners 30">
                <a:extLst>
                  <a:ext uri="{FF2B5EF4-FFF2-40B4-BE49-F238E27FC236}">
                    <a16:creationId xmlns:a16="http://schemas.microsoft.com/office/drawing/2014/main" id="{E0901871-F563-4530-A367-A1C942F63F3F}"/>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Regulation</a:t>
                </a:r>
              </a:p>
            </p:txBody>
          </p:sp>
          <p:sp>
            <p:nvSpPr>
              <p:cNvPr id="32" name="Rectangle: Rounded Corners 31">
                <a:extLst>
                  <a:ext uri="{FF2B5EF4-FFF2-40B4-BE49-F238E27FC236}">
                    <a16:creationId xmlns:a16="http://schemas.microsoft.com/office/drawing/2014/main" id="{7EFBBCED-2211-4B87-B4A4-3B1AF7DF2A35}"/>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3" name="Rectangle: Rounded Corners 32">
                <a:extLst>
                  <a:ext uri="{FF2B5EF4-FFF2-40B4-BE49-F238E27FC236}">
                    <a16:creationId xmlns:a16="http://schemas.microsoft.com/office/drawing/2014/main" id="{17279396-ABD0-4AEC-91E6-2FB0DECCFFD9}"/>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4" name="Straight Arrow Connector 33">
                <a:extLst>
                  <a:ext uri="{FF2B5EF4-FFF2-40B4-BE49-F238E27FC236}">
                    <a16:creationId xmlns:a16="http://schemas.microsoft.com/office/drawing/2014/main" id="{A540990F-90D5-4818-81F0-1D8DB876E57B}"/>
                  </a:ext>
                </a:extLst>
              </p:cNvPr>
              <p:cNvCxnSpPr>
                <a:cxnSpLocks/>
                <a:endCxn id="30"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EC6CE92-3386-4DF9-ADE7-47CFC7EE9D84}"/>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3AD0D1-5938-4D4B-B0E9-7C5A38185140}"/>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E6C060D-0A90-4EF6-8DA1-F60A53B88FF9}"/>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29FC5374-3DEB-4AB5-9EEA-54518E5B7F8A}"/>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Processing</a:t>
              </a:r>
            </a:p>
          </p:txBody>
        </p:sp>
        <p:cxnSp>
          <p:nvCxnSpPr>
            <p:cNvPr id="28" name="Straight Arrow Connector 27">
              <a:extLst>
                <a:ext uri="{FF2B5EF4-FFF2-40B4-BE49-F238E27FC236}">
                  <a16:creationId xmlns:a16="http://schemas.microsoft.com/office/drawing/2014/main" id="{4A82CD03-5E97-4559-9852-CB8C7F85FAAC}"/>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9" name="Arrow: Left 38">
            <a:extLst>
              <a:ext uri="{FF2B5EF4-FFF2-40B4-BE49-F238E27FC236}">
                <a16:creationId xmlns:a16="http://schemas.microsoft.com/office/drawing/2014/main" id="{99B60439-2046-4099-9C7D-CECD516928D8}"/>
              </a:ext>
            </a:extLst>
          </p:cNvPr>
          <p:cNvSpPr/>
          <p:nvPr/>
        </p:nvSpPr>
        <p:spPr>
          <a:xfrm>
            <a:off x="10065542" y="4584034"/>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773FCB6-7302-47AC-8437-4F089A563053}"/>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1" name="TextBox 40">
            <a:extLst>
              <a:ext uri="{FF2B5EF4-FFF2-40B4-BE49-F238E27FC236}">
                <a16:creationId xmlns:a16="http://schemas.microsoft.com/office/drawing/2014/main" id="{C25E6325-B463-421C-9342-E3513B78369F}"/>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42" name="TextBox 41">
            <a:extLst>
              <a:ext uri="{FF2B5EF4-FFF2-40B4-BE49-F238E27FC236}">
                <a16:creationId xmlns:a16="http://schemas.microsoft.com/office/drawing/2014/main" id="{E2C6CA46-DF0D-4493-87BB-0E5E63222F0E}"/>
              </a:ext>
            </a:extLst>
          </p:cNvPr>
          <p:cNvSpPr txBox="1"/>
          <p:nvPr/>
        </p:nvSpPr>
        <p:spPr>
          <a:xfrm>
            <a:off x="6211892" y="2968446"/>
            <a:ext cx="2282997" cy="646331"/>
          </a:xfrm>
          <a:prstGeom prst="rect">
            <a:avLst/>
          </a:prstGeom>
          <a:noFill/>
        </p:spPr>
        <p:txBody>
          <a:bodyPr wrap="none" rtlCol="0">
            <a:spAutoFit/>
          </a:bodyPr>
          <a:lstStyle/>
          <a:p>
            <a:pPr algn="ctr"/>
            <a:r>
              <a:rPr lang="en-US" i="1" dirty="0"/>
              <a:t>We process the event, </a:t>
            </a:r>
            <a:br>
              <a:rPr lang="en-US" i="1" dirty="0"/>
            </a:br>
            <a:r>
              <a:rPr lang="en-US" i="1" dirty="0"/>
              <a:t>identify relevant info</a:t>
            </a:r>
          </a:p>
        </p:txBody>
      </p:sp>
      <p:sp>
        <p:nvSpPr>
          <p:cNvPr id="43" name="TextBox 42">
            <a:extLst>
              <a:ext uri="{FF2B5EF4-FFF2-40B4-BE49-F238E27FC236}">
                <a16:creationId xmlns:a16="http://schemas.microsoft.com/office/drawing/2014/main" id="{0EF8930C-8218-4C43-8C34-04CE016EAF7E}"/>
              </a:ext>
            </a:extLst>
          </p:cNvPr>
          <p:cNvSpPr txBox="1"/>
          <p:nvPr/>
        </p:nvSpPr>
        <p:spPr>
          <a:xfrm>
            <a:off x="6445957" y="3805785"/>
            <a:ext cx="1782091" cy="646331"/>
          </a:xfrm>
          <a:prstGeom prst="rect">
            <a:avLst/>
          </a:prstGeom>
          <a:noFill/>
        </p:spPr>
        <p:txBody>
          <a:bodyPr wrap="none" rtlCol="0">
            <a:spAutoFit/>
          </a:bodyPr>
          <a:lstStyle/>
          <a:p>
            <a:pPr algn="ctr"/>
            <a:r>
              <a:rPr lang="en-US" i="1" dirty="0"/>
              <a:t>We evaluate </a:t>
            </a:r>
            <a:br>
              <a:rPr lang="en-US" i="1" dirty="0"/>
            </a:br>
            <a:r>
              <a:rPr lang="en-US" i="1" dirty="0"/>
              <a:t>our circumstance</a:t>
            </a:r>
          </a:p>
        </p:txBody>
      </p:sp>
      <p:sp>
        <p:nvSpPr>
          <p:cNvPr id="52" name="TextBox 51">
            <a:extLst>
              <a:ext uri="{FF2B5EF4-FFF2-40B4-BE49-F238E27FC236}">
                <a16:creationId xmlns:a16="http://schemas.microsoft.com/office/drawing/2014/main" id="{910CAA90-FDA2-46C6-BE91-B198FF5A02EB}"/>
              </a:ext>
            </a:extLst>
          </p:cNvPr>
          <p:cNvSpPr txBox="1"/>
          <p:nvPr/>
        </p:nvSpPr>
        <p:spPr>
          <a:xfrm>
            <a:off x="6800643" y="4613674"/>
            <a:ext cx="1105494" cy="646331"/>
          </a:xfrm>
          <a:prstGeom prst="rect">
            <a:avLst/>
          </a:prstGeom>
          <a:noFill/>
        </p:spPr>
        <p:txBody>
          <a:bodyPr wrap="none" rtlCol="0">
            <a:spAutoFit/>
          </a:bodyPr>
          <a:lstStyle/>
          <a:p>
            <a:pPr algn="ctr"/>
            <a:r>
              <a:rPr lang="en-US" i="1" dirty="0"/>
              <a:t>We make </a:t>
            </a:r>
            <a:br>
              <a:rPr lang="en-US" i="1" dirty="0"/>
            </a:br>
            <a:r>
              <a:rPr lang="en-US" i="1" dirty="0"/>
              <a:t>decisions</a:t>
            </a:r>
          </a:p>
        </p:txBody>
      </p:sp>
    </p:spTree>
    <p:extLst>
      <p:ext uri="{BB962C8B-B14F-4D97-AF65-F5344CB8AC3E}">
        <p14:creationId xmlns:p14="http://schemas.microsoft.com/office/powerpoint/2010/main" val="492954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0B4D31-9FD8-416A-B59D-2A2484B71B54}"/>
              </a:ext>
            </a:extLst>
          </p:cNvPr>
          <p:cNvSpPr>
            <a:spLocks noGrp="1"/>
          </p:cNvSpPr>
          <p:nvPr>
            <p:ph type="title"/>
          </p:nvPr>
        </p:nvSpPr>
        <p:spPr>
          <a:xfrm>
            <a:off x="965199" y="851517"/>
            <a:ext cx="5130795" cy="1461778"/>
          </a:xfrm>
        </p:spPr>
        <p:txBody>
          <a:bodyPr>
            <a:normAutofit/>
          </a:bodyPr>
          <a:lstStyle/>
          <a:p>
            <a:r>
              <a:rPr lang="en-US" sz="4000" dirty="0"/>
              <a:t>Emotion Precedes Its Regulation</a:t>
            </a:r>
          </a:p>
        </p:txBody>
      </p:sp>
      <p:sp>
        <p:nvSpPr>
          <p:cNvPr id="3" name="Content Placeholder 2">
            <a:extLst>
              <a:ext uri="{FF2B5EF4-FFF2-40B4-BE49-F238E27FC236}">
                <a16:creationId xmlns:a16="http://schemas.microsoft.com/office/drawing/2014/main" id="{46359D52-87E2-4BA7-AF4C-05A39479EDC5}"/>
              </a:ext>
            </a:extLst>
          </p:cNvPr>
          <p:cNvSpPr>
            <a:spLocks noGrp="1"/>
          </p:cNvSpPr>
          <p:nvPr>
            <p:ph idx="1"/>
          </p:nvPr>
        </p:nvSpPr>
        <p:spPr>
          <a:xfrm>
            <a:off x="965200" y="2470248"/>
            <a:ext cx="4153452" cy="3536236"/>
          </a:xfrm>
        </p:spPr>
        <p:txBody>
          <a:bodyPr>
            <a:normAutofit/>
          </a:bodyPr>
          <a:lstStyle/>
          <a:p>
            <a:r>
              <a:rPr lang="en-US" sz="2400" dirty="0"/>
              <a:t>Feeding different information into the same processes may produce different results.</a:t>
            </a:r>
          </a:p>
          <a:p>
            <a:r>
              <a:rPr lang="en-US" sz="2400" dirty="0"/>
              <a:t>Differences can exist between two people measured at the same point in time or the same person measured across time.</a:t>
            </a: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12</a:t>
            </a:fld>
            <a:endParaRPr lang="en-US" dirty="0">
              <a:solidFill>
                <a:schemeClr val="bg1"/>
              </a:solidFill>
            </a:endParaRPr>
          </a:p>
        </p:txBody>
      </p:sp>
      <p:grpSp>
        <p:nvGrpSpPr>
          <p:cNvPr id="21" name="Group 20">
            <a:extLst>
              <a:ext uri="{FF2B5EF4-FFF2-40B4-BE49-F238E27FC236}">
                <a16:creationId xmlns:a16="http://schemas.microsoft.com/office/drawing/2014/main" id="{1D31009A-0494-4029-A8B7-48D604E98BA7}"/>
              </a:ext>
            </a:extLst>
          </p:cNvPr>
          <p:cNvGrpSpPr/>
          <p:nvPr/>
        </p:nvGrpSpPr>
        <p:grpSpPr>
          <a:xfrm>
            <a:off x="8442500" y="1387842"/>
            <a:ext cx="1432464" cy="4612877"/>
            <a:chOff x="8442500" y="1387842"/>
            <a:chExt cx="1432464" cy="4612877"/>
          </a:xfrm>
        </p:grpSpPr>
        <p:grpSp>
          <p:nvGrpSpPr>
            <p:cNvPr id="22" name="Group 21">
              <a:extLst>
                <a:ext uri="{FF2B5EF4-FFF2-40B4-BE49-F238E27FC236}">
                  <a16:creationId xmlns:a16="http://schemas.microsoft.com/office/drawing/2014/main" id="{0DFB7C63-93AC-478D-AF1C-93CDD2704C4E}"/>
                </a:ext>
              </a:extLst>
            </p:cNvPr>
            <p:cNvGrpSpPr/>
            <p:nvPr/>
          </p:nvGrpSpPr>
          <p:grpSpPr>
            <a:xfrm>
              <a:off x="8452315" y="1387842"/>
              <a:ext cx="1422649" cy="4612877"/>
              <a:chOff x="8432667" y="1885218"/>
              <a:chExt cx="1422649" cy="4612877"/>
            </a:xfrm>
          </p:grpSpPr>
          <p:sp>
            <p:nvSpPr>
              <p:cNvPr id="29" name="Rectangle: Rounded Corners 28">
                <a:extLst>
                  <a:ext uri="{FF2B5EF4-FFF2-40B4-BE49-F238E27FC236}">
                    <a16:creationId xmlns:a16="http://schemas.microsoft.com/office/drawing/2014/main" id="{9B2F11BA-016B-4801-AB78-92C085323D00}"/>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30" name="Rectangle: Rounded Corners 29">
                <a:extLst>
                  <a:ext uri="{FF2B5EF4-FFF2-40B4-BE49-F238E27FC236}">
                    <a16:creationId xmlns:a16="http://schemas.microsoft.com/office/drawing/2014/main" id="{E4F6E6EF-33DF-487C-BCAE-5EA8A9DF6434}"/>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1" name="Rectangle: Rounded Corners 30">
                <a:extLst>
                  <a:ext uri="{FF2B5EF4-FFF2-40B4-BE49-F238E27FC236}">
                    <a16:creationId xmlns:a16="http://schemas.microsoft.com/office/drawing/2014/main" id="{E9592C98-172D-4A2F-9F78-49017EFBAC0E}"/>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Regulation</a:t>
                </a:r>
              </a:p>
            </p:txBody>
          </p:sp>
          <p:sp>
            <p:nvSpPr>
              <p:cNvPr id="32" name="Rectangle: Rounded Corners 31">
                <a:extLst>
                  <a:ext uri="{FF2B5EF4-FFF2-40B4-BE49-F238E27FC236}">
                    <a16:creationId xmlns:a16="http://schemas.microsoft.com/office/drawing/2014/main" id="{73A0891F-73DF-4CEA-8DBC-4C0A1C7E7A64}"/>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3" name="Rectangle: Rounded Corners 32">
                <a:extLst>
                  <a:ext uri="{FF2B5EF4-FFF2-40B4-BE49-F238E27FC236}">
                    <a16:creationId xmlns:a16="http://schemas.microsoft.com/office/drawing/2014/main" id="{18C93AC7-FA0D-4407-9891-E0D0A232C109}"/>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4" name="Straight Arrow Connector 33">
                <a:extLst>
                  <a:ext uri="{FF2B5EF4-FFF2-40B4-BE49-F238E27FC236}">
                    <a16:creationId xmlns:a16="http://schemas.microsoft.com/office/drawing/2014/main" id="{C45239FE-C8A8-4B54-8FC7-9875F1FD3638}"/>
                  </a:ext>
                </a:extLst>
              </p:cNvPr>
              <p:cNvCxnSpPr>
                <a:cxnSpLocks/>
                <a:endCxn id="30"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7AD244E-7A2E-41C5-8620-0921EAC24F8D}"/>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DB4D71-7181-4695-8751-0F4CA933E8B1}"/>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3D9CCFF-9965-4EB9-A244-7DCE974CD920}"/>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0C5ABF6E-6C76-4BF8-8CEB-FD03CD269AB9}"/>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Processing</a:t>
              </a:r>
            </a:p>
          </p:txBody>
        </p:sp>
        <p:cxnSp>
          <p:nvCxnSpPr>
            <p:cNvPr id="28" name="Straight Arrow Connector 27">
              <a:extLst>
                <a:ext uri="{FF2B5EF4-FFF2-40B4-BE49-F238E27FC236}">
                  <a16:creationId xmlns:a16="http://schemas.microsoft.com/office/drawing/2014/main" id="{715A7B8E-A6FC-433B-9662-B58B1A0F2AF1}"/>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9" name="Arrow: Left 38">
            <a:extLst>
              <a:ext uri="{FF2B5EF4-FFF2-40B4-BE49-F238E27FC236}">
                <a16:creationId xmlns:a16="http://schemas.microsoft.com/office/drawing/2014/main" id="{60FF7E65-142F-4E0D-8576-7ECB2EBD40B0}"/>
              </a:ext>
            </a:extLst>
          </p:cNvPr>
          <p:cNvSpPr/>
          <p:nvPr/>
        </p:nvSpPr>
        <p:spPr>
          <a:xfrm>
            <a:off x="10065542" y="5373826"/>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64069064-B158-4306-9242-7784A02B69A2}"/>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1" name="TextBox 40">
            <a:extLst>
              <a:ext uri="{FF2B5EF4-FFF2-40B4-BE49-F238E27FC236}">
                <a16:creationId xmlns:a16="http://schemas.microsoft.com/office/drawing/2014/main" id="{544A4B0A-868C-48A4-A689-D61ADEAB5091}"/>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42" name="TextBox 41">
            <a:extLst>
              <a:ext uri="{FF2B5EF4-FFF2-40B4-BE49-F238E27FC236}">
                <a16:creationId xmlns:a16="http://schemas.microsoft.com/office/drawing/2014/main" id="{5E8EA3C7-63E4-4052-95A7-8CB0193AF477}"/>
              </a:ext>
            </a:extLst>
          </p:cNvPr>
          <p:cNvSpPr txBox="1"/>
          <p:nvPr/>
        </p:nvSpPr>
        <p:spPr>
          <a:xfrm>
            <a:off x="6211892" y="2968446"/>
            <a:ext cx="2282997" cy="646331"/>
          </a:xfrm>
          <a:prstGeom prst="rect">
            <a:avLst/>
          </a:prstGeom>
          <a:noFill/>
        </p:spPr>
        <p:txBody>
          <a:bodyPr wrap="none" rtlCol="0">
            <a:spAutoFit/>
          </a:bodyPr>
          <a:lstStyle/>
          <a:p>
            <a:pPr algn="ctr"/>
            <a:r>
              <a:rPr lang="en-US" i="1" dirty="0"/>
              <a:t>We process the event, </a:t>
            </a:r>
            <a:br>
              <a:rPr lang="en-US" i="1" dirty="0"/>
            </a:br>
            <a:r>
              <a:rPr lang="en-US" i="1" dirty="0"/>
              <a:t>identify relevant info</a:t>
            </a:r>
          </a:p>
        </p:txBody>
      </p:sp>
      <p:sp>
        <p:nvSpPr>
          <p:cNvPr id="43" name="TextBox 42">
            <a:extLst>
              <a:ext uri="{FF2B5EF4-FFF2-40B4-BE49-F238E27FC236}">
                <a16:creationId xmlns:a16="http://schemas.microsoft.com/office/drawing/2014/main" id="{B96FF22E-315F-4F2D-9B73-4353802C2D87}"/>
              </a:ext>
            </a:extLst>
          </p:cNvPr>
          <p:cNvSpPr txBox="1"/>
          <p:nvPr/>
        </p:nvSpPr>
        <p:spPr>
          <a:xfrm>
            <a:off x="6445957" y="3805785"/>
            <a:ext cx="1782091" cy="646331"/>
          </a:xfrm>
          <a:prstGeom prst="rect">
            <a:avLst/>
          </a:prstGeom>
          <a:noFill/>
        </p:spPr>
        <p:txBody>
          <a:bodyPr wrap="none" rtlCol="0">
            <a:spAutoFit/>
          </a:bodyPr>
          <a:lstStyle/>
          <a:p>
            <a:pPr algn="ctr"/>
            <a:r>
              <a:rPr lang="en-US" i="1" dirty="0"/>
              <a:t>We evaluate </a:t>
            </a:r>
            <a:br>
              <a:rPr lang="en-US" i="1" dirty="0"/>
            </a:br>
            <a:r>
              <a:rPr lang="en-US" i="1" dirty="0"/>
              <a:t>our circumstance</a:t>
            </a:r>
          </a:p>
        </p:txBody>
      </p:sp>
      <p:sp>
        <p:nvSpPr>
          <p:cNvPr id="44" name="TextBox 43">
            <a:extLst>
              <a:ext uri="{FF2B5EF4-FFF2-40B4-BE49-F238E27FC236}">
                <a16:creationId xmlns:a16="http://schemas.microsoft.com/office/drawing/2014/main" id="{04BB3E53-9307-4C17-94F5-2D76249E2E17}"/>
              </a:ext>
            </a:extLst>
          </p:cNvPr>
          <p:cNvSpPr txBox="1"/>
          <p:nvPr/>
        </p:nvSpPr>
        <p:spPr>
          <a:xfrm>
            <a:off x="6800643" y="4613674"/>
            <a:ext cx="1105494" cy="646331"/>
          </a:xfrm>
          <a:prstGeom prst="rect">
            <a:avLst/>
          </a:prstGeom>
          <a:noFill/>
        </p:spPr>
        <p:txBody>
          <a:bodyPr wrap="none" rtlCol="0">
            <a:spAutoFit/>
          </a:bodyPr>
          <a:lstStyle/>
          <a:p>
            <a:pPr algn="ctr"/>
            <a:r>
              <a:rPr lang="en-US" i="1" dirty="0"/>
              <a:t>We make </a:t>
            </a:r>
            <a:br>
              <a:rPr lang="en-US" i="1" dirty="0"/>
            </a:br>
            <a:r>
              <a:rPr lang="en-US" i="1" dirty="0"/>
              <a:t>decisions</a:t>
            </a:r>
          </a:p>
        </p:txBody>
      </p:sp>
      <p:sp>
        <p:nvSpPr>
          <p:cNvPr id="45" name="TextBox 44">
            <a:extLst>
              <a:ext uri="{FF2B5EF4-FFF2-40B4-BE49-F238E27FC236}">
                <a16:creationId xmlns:a16="http://schemas.microsoft.com/office/drawing/2014/main" id="{BD809EBA-031A-4113-A7B8-749D50C3C7EB}"/>
              </a:ext>
            </a:extLst>
          </p:cNvPr>
          <p:cNvSpPr txBox="1"/>
          <p:nvPr/>
        </p:nvSpPr>
        <p:spPr>
          <a:xfrm>
            <a:off x="6412390" y="5403233"/>
            <a:ext cx="1839927" cy="646331"/>
          </a:xfrm>
          <a:prstGeom prst="rect">
            <a:avLst/>
          </a:prstGeom>
          <a:noFill/>
        </p:spPr>
        <p:txBody>
          <a:bodyPr wrap="none" rtlCol="0">
            <a:spAutoFit/>
          </a:bodyPr>
          <a:lstStyle/>
          <a:p>
            <a:pPr algn="ctr"/>
            <a:r>
              <a:rPr lang="en-US" i="1" dirty="0"/>
              <a:t>We take </a:t>
            </a:r>
            <a:br>
              <a:rPr lang="en-US" i="1" dirty="0"/>
            </a:br>
            <a:r>
              <a:rPr lang="en-US" i="1" dirty="0"/>
              <a:t>observable action</a:t>
            </a:r>
          </a:p>
        </p:txBody>
      </p:sp>
    </p:spTree>
    <p:extLst>
      <p:ext uri="{BB962C8B-B14F-4D97-AF65-F5344CB8AC3E}">
        <p14:creationId xmlns:p14="http://schemas.microsoft.com/office/powerpoint/2010/main" val="8125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0B4D31-9FD8-416A-B59D-2A2484B71B54}"/>
              </a:ext>
            </a:extLst>
          </p:cNvPr>
          <p:cNvSpPr>
            <a:spLocks noGrp="1"/>
          </p:cNvSpPr>
          <p:nvPr>
            <p:ph type="title"/>
          </p:nvPr>
        </p:nvSpPr>
        <p:spPr>
          <a:xfrm>
            <a:off x="965199" y="851517"/>
            <a:ext cx="5130795" cy="1461778"/>
          </a:xfrm>
        </p:spPr>
        <p:txBody>
          <a:bodyPr>
            <a:normAutofit/>
          </a:bodyPr>
          <a:lstStyle/>
          <a:p>
            <a:r>
              <a:rPr lang="en-US" sz="4000" dirty="0"/>
              <a:t>Emotion Precedes Its Regulation</a:t>
            </a:r>
          </a:p>
        </p:txBody>
      </p:sp>
      <p:sp>
        <p:nvSpPr>
          <p:cNvPr id="3" name="Content Placeholder 2">
            <a:extLst>
              <a:ext uri="{FF2B5EF4-FFF2-40B4-BE49-F238E27FC236}">
                <a16:creationId xmlns:a16="http://schemas.microsoft.com/office/drawing/2014/main" id="{46359D52-87E2-4BA7-AF4C-05A39479EDC5}"/>
              </a:ext>
            </a:extLst>
          </p:cNvPr>
          <p:cNvSpPr>
            <a:spLocks noGrp="1"/>
          </p:cNvSpPr>
          <p:nvPr>
            <p:ph idx="1"/>
          </p:nvPr>
        </p:nvSpPr>
        <p:spPr>
          <a:xfrm>
            <a:off x="965200" y="2470248"/>
            <a:ext cx="4153452" cy="3536236"/>
          </a:xfrm>
        </p:spPr>
        <p:txBody>
          <a:bodyPr>
            <a:normAutofit/>
          </a:bodyPr>
          <a:lstStyle/>
          <a:p>
            <a:r>
              <a:rPr lang="en-US" sz="2400" dirty="0"/>
              <a:t>Feeding different information into the same processes may produce different results.</a:t>
            </a:r>
          </a:p>
          <a:p>
            <a:r>
              <a:rPr lang="en-US" sz="2400" dirty="0"/>
              <a:t>Differences can exist between two people measured at the same point in time or the same person measured across time.</a:t>
            </a: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13</a:t>
            </a:fld>
            <a:endParaRPr lang="en-US" dirty="0">
              <a:solidFill>
                <a:schemeClr val="bg1"/>
              </a:solidFill>
            </a:endParaRPr>
          </a:p>
        </p:txBody>
      </p:sp>
      <p:grpSp>
        <p:nvGrpSpPr>
          <p:cNvPr id="21" name="Group 20">
            <a:extLst>
              <a:ext uri="{FF2B5EF4-FFF2-40B4-BE49-F238E27FC236}">
                <a16:creationId xmlns:a16="http://schemas.microsoft.com/office/drawing/2014/main" id="{1D31009A-0494-4029-A8B7-48D604E98BA7}"/>
              </a:ext>
            </a:extLst>
          </p:cNvPr>
          <p:cNvGrpSpPr/>
          <p:nvPr/>
        </p:nvGrpSpPr>
        <p:grpSpPr>
          <a:xfrm>
            <a:off x="8442500" y="1387842"/>
            <a:ext cx="1432464" cy="4612877"/>
            <a:chOff x="8442500" y="1387842"/>
            <a:chExt cx="1432464" cy="4612877"/>
          </a:xfrm>
        </p:grpSpPr>
        <p:grpSp>
          <p:nvGrpSpPr>
            <p:cNvPr id="22" name="Group 21">
              <a:extLst>
                <a:ext uri="{FF2B5EF4-FFF2-40B4-BE49-F238E27FC236}">
                  <a16:creationId xmlns:a16="http://schemas.microsoft.com/office/drawing/2014/main" id="{0DFB7C63-93AC-478D-AF1C-93CDD2704C4E}"/>
                </a:ext>
              </a:extLst>
            </p:cNvPr>
            <p:cNvGrpSpPr/>
            <p:nvPr/>
          </p:nvGrpSpPr>
          <p:grpSpPr>
            <a:xfrm>
              <a:off x="8452315" y="1387842"/>
              <a:ext cx="1422649" cy="4612877"/>
              <a:chOff x="8432667" y="1885218"/>
              <a:chExt cx="1422649" cy="4612877"/>
            </a:xfrm>
          </p:grpSpPr>
          <p:sp>
            <p:nvSpPr>
              <p:cNvPr id="29" name="Rectangle: Rounded Corners 28">
                <a:extLst>
                  <a:ext uri="{FF2B5EF4-FFF2-40B4-BE49-F238E27FC236}">
                    <a16:creationId xmlns:a16="http://schemas.microsoft.com/office/drawing/2014/main" id="{9B2F11BA-016B-4801-AB78-92C085323D00}"/>
                  </a:ext>
                </a:extLst>
              </p:cNvPr>
              <p:cNvSpPr/>
              <p:nvPr/>
            </p:nvSpPr>
            <p:spPr>
              <a:xfrm>
                <a:off x="8432667" y="1885218"/>
                <a:ext cx="1422645" cy="548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30" name="Rectangle: Rounded Corners 29">
                <a:extLst>
                  <a:ext uri="{FF2B5EF4-FFF2-40B4-BE49-F238E27FC236}">
                    <a16:creationId xmlns:a16="http://schemas.microsoft.com/office/drawing/2014/main" id="{E4F6E6EF-33DF-487C-BCAE-5EA8A9DF6434}"/>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1" name="Rectangle: Rounded Corners 30">
                <a:extLst>
                  <a:ext uri="{FF2B5EF4-FFF2-40B4-BE49-F238E27FC236}">
                    <a16:creationId xmlns:a16="http://schemas.microsoft.com/office/drawing/2014/main" id="{E9592C98-172D-4A2F-9F78-49017EFBAC0E}"/>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Regulation</a:t>
                </a:r>
              </a:p>
            </p:txBody>
          </p:sp>
          <p:sp>
            <p:nvSpPr>
              <p:cNvPr id="32" name="Rectangle: Rounded Corners 31">
                <a:extLst>
                  <a:ext uri="{FF2B5EF4-FFF2-40B4-BE49-F238E27FC236}">
                    <a16:creationId xmlns:a16="http://schemas.microsoft.com/office/drawing/2014/main" id="{73A0891F-73DF-4CEA-8DBC-4C0A1C7E7A64}"/>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3" name="Rectangle: Rounded Corners 32">
                <a:extLst>
                  <a:ext uri="{FF2B5EF4-FFF2-40B4-BE49-F238E27FC236}">
                    <a16:creationId xmlns:a16="http://schemas.microsoft.com/office/drawing/2014/main" id="{18C93AC7-FA0D-4407-9891-E0D0A232C109}"/>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4" name="Straight Arrow Connector 33">
                <a:extLst>
                  <a:ext uri="{FF2B5EF4-FFF2-40B4-BE49-F238E27FC236}">
                    <a16:creationId xmlns:a16="http://schemas.microsoft.com/office/drawing/2014/main" id="{C45239FE-C8A8-4B54-8FC7-9875F1FD3638}"/>
                  </a:ext>
                </a:extLst>
              </p:cNvPr>
              <p:cNvCxnSpPr>
                <a:cxnSpLocks/>
                <a:endCxn id="30"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7AD244E-7A2E-41C5-8620-0921EAC24F8D}"/>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DB4D71-7181-4695-8751-0F4CA933E8B1}"/>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3D9CCFF-9965-4EB9-A244-7DCE974CD920}"/>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0C5ABF6E-6C76-4BF8-8CEB-FD03CD269AB9}"/>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Processing</a:t>
              </a:r>
            </a:p>
          </p:txBody>
        </p:sp>
        <p:cxnSp>
          <p:nvCxnSpPr>
            <p:cNvPr id="28" name="Straight Arrow Connector 27">
              <a:extLst>
                <a:ext uri="{FF2B5EF4-FFF2-40B4-BE49-F238E27FC236}">
                  <a16:creationId xmlns:a16="http://schemas.microsoft.com/office/drawing/2014/main" id="{715A7B8E-A6FC-433B-9662-B58B1A0F2AF1}"/>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64069064-B158-4306-9242-7784A02B69A2}"/>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1" name="TextBox 40">
            <a:extLst>
              <a:ext uri="{FF2B5EF4-FFF2-40B4-BE49-F238E27FC236}">
                <a16:creationId xmlns:a16="http://schemas.microsoft.com/office/drawing/2014/main" id="{544A4B0A-868C-48A4-A689-D61ADEAB5091}"/>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42" name="TextBox 41">
            <a:extLst>
              <a:ext uri="{FF2B5EF4-FFF2-40B4-BE49-F238E27FC236}">
                <a16:creationId xmlns:a16="http://schemas.microsoft.com/office/drawing/2014/main" id="{5E8EA3C7-63E4-4052-95A7-8CB0193AF477}"/>
              </a:ext>
            </a:extLst>
          </p:cNvPr>
          <p:cNvSpPr txBox="1"/>
          <p:nvPr/>
        </p:nvSpPr>
        <p:spPr>
          <a:xfrm>
            <a:off x="6211892" y="2968446"/>
            <a:ext cx="2282997" cy="646331"/>
          </a:xfrm>
          <a:prstGeom prst="rect">
            <a:avLst/>
          </a:prstGeom>
          <a:noFill/>
        </p:spPr>
        <p:txBody>
          <a:bodyPr wrap="none" rtlCol="0">
            <a:spAutoFit/>
          </a:bodyPr>
          <a:lstStyle/>
          <a:p>
            <a:pPr algn="ctr"/>
            <a:r>
              <a:rPr lang="en-US" i="1" dirty="0"/>
              <a:t>We process the event, </a:t>
            </a:r>
            <a:br>
              <a:rPr lang="en-US" i="1" dirty="0"/>
            </a:br>
            <a:r>
              <a:rPr lang="en-US" i="1" dirty="0"/>
              <a:t>identify relevant info</a:t>
            </a:r>
          </a:p>
        </p:txBody>
      </p:sp>
      <p:sp>
        <p:nvSpPr>
          <p:cNvPr id="43" name="TextBox 42">
            <a:extLst>
              <a:ext uri="{FF2B5EF4-FFF2-40B4-BE49-F238E27FC236}">
                <a16:creationId xmlns:a16="http://schemas.microsoft.com/office/drawing/2014/main" id="{B96FF22E-315F-4F2D-9B73-4353802C2D87}"/>
              </a:ext>
            </a:extLst>
          </p:cNvPr>
          <p:cNvSpPr txBox="1"/>
          <p:nvPr/>
        </p:nvSpPr>
        <p:spPr>
          <a:xfrm>
            <a:off x="6445957" y="3805785"/>
            <a:ext cx="1782091" cy="646331"/>
          </a:xfrm>
          <a:prstGeom prst="rect">
            <a:avLst/>
          </a:prstGeom>
          <a:noFill/>
        </p:spPr>
        <p:txBody>
          <a:bodyPr wrap="none" rtlCol="0">
            <a:spAutoFit/>
          </a:bodyPr>
          <a:lstStyle/>
          <a:p>
            <a:pPr algn="ctr"/>
            <a:r>
              <a:rPr lang="en-US" i="1" dirty="0"/>
              <a:t>We evaluate </a:t>
            </a:r>
            <a:br>
              <a:rPr lang="en-US" i="1" dirty="0"/>
            </a:br>
            <a:r>
              <a:rPr lang="en-US" i="1" dirty="0"/>
              <a:t>our circumstance</a:t>
            </a:r>
          </a:p>
        </p:txBody>
      </p:sp>
      <p:sp>
        <p:nvSpPr>
          <p:cNvPr id="44" name="TextBox 43">
            <a:extLst>
              <a:ext uri="{FF2B5EF4-FFF2-40B4-BE49-F238E27FC236}">
                <a16:creationId xmlns:a16="http://schemas.microsoft.com/office/drawing/2014/main" id="{04BB3E53-9307-4C17-94F5-2D76249E2E17}"/>
              </a:ext>
            </a:extLst>
          </p:cNvPr>
          <p:cNvSpPr txBox="1"/>
          <p:nvPr/>
        </p:nvSpPr>
        <p:spPr>
          <a:xfrm>
            <a:off x="6800643" y="4613674"/>
            <a:ext cx="1105494" cy="646331"/>
          </a:xfrm>
          <a:prstGeom prst="rect">
            <a:avLst/>
          </a:prstGeom>
          <a:noFill/>
        </p:spPr>
        <p:txBody>
          <a:bodyPr wrap="none" rtlCol="0">
            <a:spAutoFit/>
          </a:bodyPr>
          <a:lstStyle/>
          <a:p>
            <a:pPr algn="ctr"/>
            <a:r>
              <a:rPr lang="en-US" i="1" dirty="0"/>
              <a:t>We make </a:t>
            </a:r>
            <a:br>
              <a:rPr lang="en-US" i="1" dirty="0"/>
            </a:br>
            <a:r>
              <a:rPr lang="en-US" i="1" dirty="0"/>
              <a:t>decisions</a:t>
            </a:r>
          </a:p>
        </p:txBody>
      </p:sp>
      <p:sp>
        <p:nvSpPr>
          <p:cNvPr id="45" name="TextBox 44">
            <a:extLst>
              <a:ext uri="{FF2B5EF4-FFF2-40B4-BE49-F238E27FC236}">
                <a16:creationId xmlns:a16="http://schemas.microsoft.com/office/drawing/2014/main" id="{BD809EBA-031A-4113-A7B8-749D50C3C7EB}"/>
              </a:ext>
            </a:extLst>
          </p:cNvPr>
          <p:cNvSpPr txBox="1"/>
          <p:nvPr/>
        </p:nvSpPr>
        <p:spPr>
          <a:xfrm>
            <a:off x="6412390" y="5403233"/>
            <a:ext cx="1839927" cy="646331"/>
          </a:xfrm>
          <a:prstGeom prst="rect">
            <a:avLst/>
          </a:prstGeom>
          <a:noFill/>
        </p:spPr>
        <p:txBody>
          <a:bodyPr wrap="none" rtlCol="0">
            <a:spAutoFit/>
          </a:bodyPr>
          <a:lstStyle/>
          <a:p>
            <a:pPr algn="ctr"/>
            <a:r>
              <a:rPr lang="en-US" i="1" dirty="0"/>
              <a:t>We take </a:t>
            </a:r>
            <a:br>
              <a:rPr lang="en-US" i="1" dirty="0"/>
            </a:br>
            <a:r>
              <a:rPr lang="en-US" i="1" dirty="0"/>
              <a:t>observable action</a:t>
            </a:r>
          </a:p>
        </p:txBody>
      </p:sp>
    </p:spTree>
    <p:extLst>
      <p:ext uri="{BB962C8B-B14F-4D97-AF65-F5344CB8AC3E}">
        <p14:creationId xmlns:p14="http://schemas.microsoft.com/office/powerpoint/2010/main" val="3491025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3E11B5-96A2-42F0-943C-DD41A190A644}"/>
              </a:ext>
            </a:extLst>
          </p:cNvPr>
          <p:cNvSpPr>
            <a:spLocks noGrp="1"/>
          </p:cNvSpPr>
          <p:nvPr>
            <p:ph type="title"/>
          </p:nvPr>
        </p:nvSpPr>
        <p:spPr>
          <a:xfrm>
            <a:off x="838199" y="3990205"/>
            <a:ext cx="10518776" cy="1200329"/>
          </a:xfrm>
        </p:spPr>
        <p:txBody>
          <a:bodyPr vert="horz" wrap="square" lIns="91440" tIns="45720" rIns="91440" bIns="45720" rtlCol="0" anchor="b">
            <a:normAutofit/>
          </a:bodyPr>
          <a:lstStyle/>
          <a:p>
            <a:r>
              <a:rPr lang="en-US" sz="4000" dirty="0">
                <a:solidFill>
                  <a:schemeClr val="bg1"/>
                </a:solidFill>
              </a:rPr>
              <a:t>Development is a context </a:t>
            </a:r>
            <a:r>
              <a:rPr lang="en-US" sz="4000" b="1" u="sng" dirty="0">
                <a:solidFill>
                  <a:schemeClr val="bg1"/>
                </a:solidFill>
              </a:rPr>
              <a:t>crucial</a:t>
            </a:r>
            <a:r>
              <a:rPr lang="en-US" sz="4000" dirty="0">
                <a:solidFill>
                  <a:schemeClr val="bg1"/>
                </a:solidFill>
              </a:rPr>
              <a:t> to understanding affective cognitions, experiences, and expressions</a:t>
            </a:r>
          </a:p>
        </p:txBody>
      </p:sp>
      <p:pic>
        <p:nvPicPr>
          <p:cNvPr id="6" name="Content Placeholder 5" descr="A collage of a person&#10;&#10;Description automatically generated with low confidence">
            <a:extLst>
              <a:ext uri="{FF2B5EF4-FFF2-40B4-BE49-F238E27FC236}">
                <a16:creationId xmlns:a16="http://schemas.microsoft.com/office/drawing/2014/main" id="{3BEC3B53-8B74-4B2C-B914-7B9E72B5D553}"/>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9926" b="89889" l="932" r="99360">
                        <a14:foregroundMark x1="3697" y1="70501" x2="4571" y2="52226"/>
                        <a14:foregroundMark x1="4571" y1="52226" x2="4425" y2="48330"/>
                        <a14:foregroundMark x1="9199" y1="42115" x2="7744" y2="73562"/>
                        <a14:foregroundMark x1="1805" y1="79314" x2="2213" y2="44249"/>
                        <a14:foregroundMark x1="2213" y1="44249" x2="2096" y2="43785"/>
                        <a14:foregroundMark x1="5648" y1="42857" x2="1106" y2="44249"/>
                        <a14:foregroundMark x1="1106" y1="44249" x2="932" y2="44434"/>
                        <a14:foregroundMark x1="2038" y1="42857" x2="2038" y2="42857"/>
                        <a14:foregroundMark x1="71587" y1="27087" x2="71528" y2="17904"/>
                        <a14:foregroundMark x1="81223" y1="17904" x2="81019" y2="14657"/>
                        <a14:foregroundMark x1="91820" y1="12801" x2="94964" y2="27087"/>
                        <a14:foregroundMark x1="94964" y1="27087" x2="98603" y2="77551"/>
                        <a14:foregroundMark x1="98603" y1="77551" x2="94556" y2="67811"/>
                        <a14:foregroundMark x1="94556" y1="67811" x2="95517" y2="34416"/>
                        <a14:foregroundMark x1="95517" y1="34416" x2="97962" y2="17625"/>
                        <a14:foregroundMark x1="1164" y1="46939" x2="1456" y2="61503"/>
                        <a14:foregroundMark x1="98981" y1="29221" x2="98981" y2="29221"/>
                        <a14:foregroundMark x1="99360" y1="47217" x2="99360" y2="47217"/>
                        <a14:foregroundMark x1="99272" y1="26623" x2="99272" y2="26623"/>
                        <a14:foregroundMark x1="99127" y1="24768" x2="99272" y2="28015"/>
                        <a14:foregroundMark x1="81805" y1="13265" x2="81019" y2="13265"/>
                        <a14:foregroundMark x1="89141" y1="13265" x2="89141" y2="13265"/>
                        <a14:backgroundMark x1="204" y1="44434" x2="204" y2="44434"/>
                        <a14:backgroundMark x1="58" y1="60390" x2="437" y2="44434"/>
                        <a14:backgroundMark x1="99942" y1="50928" x2="99942" y2="25974"/>
                        <a14:backgroundMark x1="99709" y1="56679" x2="99854" y2="7949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t="4762"/>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sp>
        <p:nvSpPr>
          <p:cNvPr id="4" name="Slide Number Placeholder 3">
            <a:extLst>
              <a:ext uri="{FF2B5EF4-FFF2-40B4-BE49-F238E27FC236}">
                <a16:creationId xmlns:a16="http://schemas.microsoft.com/office/drawing/2014/main" id="{BF9E70D5-0FE7-4D07-AA95-CF714749B5AF}"/>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fld id="{487BF82C-E13A-41E3-8FC7-D3379C9C34FC}" type="slidenum">
              <a:rPr lang="en-US" sz="4400">
                <a:solidFill>
                  <a:srgbClr val="FFFFFF"/>
                </a:solidFill>
                <a:latin typeface="Calibri" panose="020F0502020204030204"/>
              </a:rPr>
              <a:pPr>
                <a:lnSpc>
                  <a:spcPct val="90000"/>
                </a:lnSpc>
                <a:spcAft>
                  <a:spcPts val="600"/>
                </a:spcAft>
                <a:defRPr/>
              </a:pPr>
              <a:t>14</a:t>
            </a:fld>
            <a:endParaRPr lang="en-US" sz="4400" dirty="0">
              <a:solidFill>
                <a:srgbClr val="FFFFFF"/>
              </a:solidFill>
              <a:latin typeface="Calibri" panose="020F0502020204030204"/>
            </a:endParaRPr>
          </a:p>
        </p:txBody>
      </p:sp>
      <p:grpSp>
        <p:nvGrpSpPr>
          <p:cNvPr id="13" name="Group 1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027303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B588E1-EADF-45EC-B07E-8F80378F62CB}"/>
              </a:ext>
            </a:extLst>
          </p:cNvPr>
          <p:cNvSpPr>
            <a:spLocks noGrp="1"/>
          </p:cNvSpPr>
          <p:nvPr>
            <p:ph type="title"/>
          </p:nvPr>
        </p:nvSpPr>
        <p:spPr>
          <a:xfrm>
            <a:off x="2311147" y="232181"/>
            <a:ext cx="7569706" cy="1288238"/>
          </a:xfrm>
        </p:spPr>
        <p:txBody>
          <a:bodyPr anchor="ctr">
            <a:normAutofit/>
          </a:bodyPr>
          <a:lstStyle/>
          <a:p>
            <a:pPr algn="ctr"/>
            <a:r>
              <a:rPr lang="en-US" sz="4100" dirty="0"/>
              <a:t>Development &amp; Affective Behavior</a:t>
            </a:r>
          </a:p>
        </p:txBody>
      </p:sp>
      <p:sp>
        <p:nvSpPr>
          <p:cNvPr id="3" name="Content Placeholder 2">
            <a:extLst>
              <a:ext uri="{FF2B5EF4-FFF2-40B4-BE49-F238E27FC236}">
                <a16:creationId xmlns:a16="http://schemas.microsoft.com/office/drawing/2014/main" id="{9F80B197-9EDD-4E89-BC65-88BC23C8F332}"/>
              </a:ext>
            </a:extLst>
          </p:cNvPr>
          <p:cNvSpPr>
            <a:spLocks noGrp="1"/>
          </p:cNvSpPr>
          <p:nvPr>
            <p:ph idx="1"/>
          </p:nvPr>
        </p:nvSpPr>
        <p:spPr>
          <a:xfrm>
            <a:off x="1603513" y="1416558"/>
            <a:ext cx="8984974" cy="4024884"/>
          </a:xfrm>
        </p:spPr>
        <p:txBody>
          <a:bodyPr anchor="t">
            <a:normAutofit/>
          </a:bodyPr>
          <a:lstStyle/>
          <a:p>
            <a:r>
              <a:rPr lang="en-US" sz="2000" dirty="0"/>
              <a:t>Children as young as 2 years use language to express emotions </a:t>
            </a:r>
            <a:r>
              <a:rPr lang="en-US" sz="2000" baseline="30000" dirty="0"/>
              <a:t>1</a:t>
            </a:r>
            <a:endParaRPr lang="en-US" sz="2000" dirty="0"/>
          </a:p>
          <a:p>
            <a:r>
              <a:rPr lang="en-US" sz="2000" dirty="0"/>
              <a:t>Children are better at recognizing others’ emotions with age </a:t>
            </a:r>
            <a:r>
              <a:rPr lang="en-US" sz="2000" baseline="30000" dirty="0"/>
              <a:t>2</a:t>
            </a:r>
            <a:r>
              <a:rPr lang="en-US" sz="2000" dirty="0"/>
              <a:t> </a:t>
            </a:r>
          </a:p>
          <a:p>
            <a:r>
              <a:rPr lang="en-US" sz="2000" dirty="0"/>
              <a:t>Emotional development is influenced by:</a:t>
            </a:r>
          </a:p>
          <a:p>
            <a:pPr lvl="1"/>
            <a:r>
              <a:rPr lang="en-US" sz="1600" dirty="0"/>
              <a:t>Family </a:t>
            </a:r>
            <a:r>
              <a:rPr lang="en-US" sz="1600" baseline="30000" dirty="0"/>
              <a:t>3</a:t>
            </a:r>
            <a:r>
              <a:rPr lang="en-US" sz="1600" dirty="0"/>
              <a:t> </a:t>
            </a:r>
          </a:p>
          <a:p>
            <a:pPr lvl="1"/>
            <a:r>
              <a:rPr lang="en-US" sz="1600" dirty="0"/>
              <a:t>Peers </a:t>
            </a:r>
            <a:r>
              <a:rPr lang="en-US" sz="1600" baseline="30000" dirty="0"/>
              <a:t>2 </a:t>
            </a:r>
          </a:p>
          <a:p>
            <a:pPr lvl="1"/>
            <a:r>
              <a:rPr lang="en-US" sz="1600" dirty="0"/>
              <a:t>Language </a:t>
            </a:r>
            <a:r>
              <a:rPr lang="en-US" sz="1600" baseline="30000" dirty="0"/>
              <a:t>4-7</a:t>
            </a:r>
            <a:r>
              <a:rPr lang="en-US" sz="1600" dirty="0"/>
              <a:t> </a:t>
            </a:r>
          </a:p>
          <a:p>
            <a:r>
              <a:rPr lang="en-US" sz="2000" dirty="0"/>
              <a:t>Development adds to nuance to representations of affective information via Differentiation Models </a:t>
            </a:r>
            <a:r>
              <a:rPr lang="en-US" sz="2000" baseline="30000" dirty="0"/>
              <a:t>5,8</a:t>
            </a:r>
            <a:endParaRPr lang="en-US" sz="1600" dirty="0"/>
          </a:p>
          <a:p>
            <a:pPr lvl="1"/>
            <a:r>
              <a:rPr lang="en-US" sz="1600" dirty="0"/>
              <a:t>Valence still holds significance, but is not as defining to emotion differentiation in adulthood </a:t>
            </a:r>
            <a:r>
              <a:rPr lang="en-US" sz="1600" baseline="30000" dirty="0"/>
              <a:t>9-11</a:t>
            </a:r>
            <a:endParaRPr lang="en-US" sz="1600" dirty="0"/>
          </a:p>
        </p:txBody>
      </p:sp>
      <p:sp>
        <p:nvSpPr>
          <p:cNvPr id="4" name="Slide Number Placeholder 3">
            <a:extLst>
              <a:ext uri="{FF2B5EF4-FFF2-40B4-BE49-F238E27FC236}">
                <a16:creationId xmlns:a16="http://schemas.microsoft.com/office/drawing/2014/main" id="{840CDA5F-C983-428E-BA61-99A961334CD2}"/>
              </a:ext>
            </a:extLst>
          </p:cNvPr>
          <p:cNvSpPr>
            <a:spLocks noGrp="1"/>
          </p:cNvSpPr>
          <p:nvPr>
            <p:ph type="sldNum" sz="quarter" idx="12"/>
          </p:nvPr>
        </p:nvSpPr>
        <p:spPr>
          <a:xfrm>
            <a:off x="11263713" y="6108192"/>
            <a:ext cx="548640" cy="548640"/>
          </a:xfrm>
          <a:prstGeom prst="ellipse">
            <a:avLst/>
          </a:prstGeom>
          <a:solidFill>
            <a:srgbClr val="808080"/>
          </a:solidFill>
        </p:spPr>
        <p:txBody>
          <a:bodyPr>
            <a:normAutofit/>
          </a:bodyPr>
          <a:lstStyle/>
          <a:p>
            <a:pPr algn="ctr">
              <a:spcAft>
                <a:spcPts val="600"/>
              </a:spcAft>
            </a:pPr>
            <a:fld id="{487BF82C-E13A-41E3-8FC7-D3379C9C34FC}" type="slidenum">
              <a:rPr lang="en-US" sz="1500">
                <a:solidFill>
                  <a:srgbClr val="FFFFFF"/>
                </a:solidFill>
              </a:rPr>
              <a:pPr algn="ctr">
                <a:spcAft>
                  <a:spcPts val="600"/>
                </a:spcAft>
              </a:pPr>
              <a:t>15</a:t>
            </a:fld>
            <a:endParaRPr lang="en-US" sz="1500" dirty="0">
              <a:solidFill>
                <a:srgbClr val="FFFFFF"/>
              </a:solidFill>
            </a:endParaRPr>
          </a:p>
        </p:txBody>
      </p:sp>
      <p:sp>
        <p:nvSpPr>
          <p:cNvPr id="5" name="TextBox 4">
            <a:extLst>
              <a:ext uri="{FF2B5EF4-FFF2-40B4-BE49-F238E27FC236}">
                <a16:creationId xmlns:a16="http://schemas.microsoft.com/office/drawing/2014/main" id="{502E3044-CBB2-4E07-B6D6-FC3CA9887AD0}"/>
              </a:ext>
            </a:extLst>
          </p:cNvPr>
          <p:cNvSpPr txBox="1"/>
          <p:nvPr/>
        </p:nvSpPr>
        <p:spPr>
          <a:xfrm>
            <a:off x="-22974" y="5384917"/>
            <a:ext cx="1662635" cy="1446550"/>
          </a:xfrm>
          <a:prstGeom prst="rect">
            <a:avLst/>
          </a:prstGeom>
          <a:noFill/>
        </p:spPr>
        <p:txBody>
          <a:bodyPr wrap="none" rtlCol="0">
            <a:spAutoFit/>
          </a:bodyPr>
          <a:lstStyle/>
          <a:p>
            <a:r>
              <a:rPr lang="en-US" sz="800" dirty="0"/>
              <a:t>1 Wellman et al., 1995</a:t>
            </a:r>
          </a:p>
          <a:p>
            <a:r>
              <a:rPr lang="en-US" sz="800" dirty="0"/>
              <a:t>2 Fabes et al., 1991</a:t>
            </a:r>
          </a:p>
          <a:p>
            <a:r>
              <a:rPr lang="en-US" sz="800" dirty="0"/>
              <a:t>3 Dunn et al., 1991</a:t>
            </a:r>
          </a:p>
          <a:p>
            <a:r>
              <a:rPr lang="en-US" sz="800" dirty="0"/>
              <a:t>4 de Rosnay and Harris, 2002 </a:t>
            </a:r>
          </a:p>
          <a:p>
            <a:r>
              <a:rPr lang="en-US" sz="800" dirty="0"/>
              <a:t>5 Pons et al., 2003</a:t>
            </a:r>
          </a:p>
          <a:p>
            <a:r>
              <a:rPr lang="en-US" sz="800" dirty="0"/>
              <a:t>6 Nook et al., 2017</a:t>
            </a:r>
          </a:p>
          <a:p>
            <a:r>
              <a:rPr lang="en-US" sz="800" dirty="0"/>
              <a:t>7 Hoemann et al., 2019</a:t>
            </a:r>
          </a:p>
          <a:p>
            <a:r>
              <a:rPr lang="en-US" sz="800" dirty="0"/>
              <a:t>8 Widen &amp; Russel, 2003</a:t>
            </a:r>
          </a:p>
          <a:p>
            <a:r>
              <a:rPr lang="en-US" sz="800" dirty="0"/>
              <a:t>9 Ansfield, 2007</a:t>
            </a:r>
          </a:p>
          <a:p>
            <a:r>
              <a:rPr lang="en-US" sz="800" dirty="0"/>
              <a:t>10 Krumhuber and Manstead, 2009</a:t>
            </a:r>
          </a:p>
          <a:p>
            <a:r>
              <a:rPr lang="en-US" sz="800" dirty="0"/>
              <a:t>11 Szczurek et al., 2012</a:t>
            </a:r>
          </a:p>
        </p:txBody>
      </p:sp>
      <p:pic>
        <p:nvPicPr>
          <p:cNvPr id="7" name="Picture 6" descr="A picture containing person, grass, outdoor, little&#10;&#10;Description automatically generated">
            <a:extLst>
              <a:ext uri="{FF2B5EF4-FFF2-40B4-BE49-F238E27FC236}">
                <a16:creationId xmlns:a16="http://schemas.microsoft.com/office/drawing/2014/main" id="{0CDB76E3-6343-4483-BC0E-738725A95FFC}"/>
              </a:ext>
            </a:extLst>
          </p:cNvPr>
          <p:cNvPicPr>
            <a:picLocks noChangeAspect="1"/>
          </p:cNvPicPr>
          <p:nvPr/>
        </p:nvPicPr>
        <p:blipFill>
          <a:blip r:embed="rId3" cstate="hq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77219" y="4787088"/>
            <a:ext cx="2837562" cy="1893699"/>
          </a:xfrm>
          <a:prstGeom prst="rect">
            <a:avLst/>
          </a:prstGeom>
        </p:spPr>
      </p:pic>
    </p:spTree>
    <p:extLst>
      <p:ext uri="{BB962C8B-B14F-4D97-AF65-F5344CB8AC3E}">
        <p14:creationId xmlns:p14="http://schemas.microsoft.com/office/powerpoint/2010/main" val="80850564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B588E1-EADF-45EC-B07E-8F80378F62CB}"/>
              </a:ext>
            </a:extLst>
          </p:cNvPr>
          <p:cNvSpPr>
            <a:spLocks noGrp="1"/>
          </p:cNvSpPr>
          <p:nvPr>
            <p:ph type="title"/>
          </p:nvPr>
        </p:nvSpPr>
        <p:spPr>
          <a:xfrm>
            <a:off x="368851" y="352487"/>
            <a:ext cx="6638236" cy="1461778"/>
          </a:xfrm>
        </p:spPr>
        <p:txBody>
          <a:bodyPr>
            <a:normAutofit/>
          </a:bodyPr>
          <a:lstStyle/>
          <a:p>
            <a:r>
              <a:rPr lang="en-US" sz="4000" dirty="0"/>
              <a:t>Affective Neural Development</a:t>
            </a:r>
          </a:p>
        </p:txBody>
      </p:sp>
      <p:sp>
        <p:nvSpPr>
          <p:cNvPr id="3" name="Content Placeholder 2">
            <a:extLst>
              <a:ext uri="{FF2B5EF4-FFF2-40B4-BE49-F238E27FC236}">
                <a16:creationId xmlns:a16="http://schemas.microsoft.com/office/drawing/2014/main" id="{9F80B197-9EDD-4E89-BC65-88BC23C8F332}"/>
              </a:ext>
            </a:extLst>
          </p:cNvPr>
          <p:cNvSpPr>
            <a:spLocks noGrp="1"/>
          </p:cNvSpPr>
          <p:nvPr>
            <p:ph idx="1"/>
          </p:nvPr>
        </p:nvSpPr>
        <p:spPr>
          <a:xfrm>
            <a:off x="1003852" y="1618731"/>
            <a:ext cx="5277678" cy="3536236"/>
          </a:xfrm>
        </p:spPr>
        <p:txBody>
          <a:bodyPr>
            <a:normAutofit fontScale="92500" lnSpcReduction="10000"/>
          </a:bodyPr>
          <a:lstStyle/>
          <a:p>
            <a:r>
              <a:rPr lang="en-US" sz="1400" dirty="0"/>
              <a:t>Several prefrontal and subcortical affectively-relevant regions undergo structural and functional changes across development</a:t>
            </a:r>
          </a:p>
          <a:p>
            <a:pPr lvl="1"/>
            <a:r>
              <a:rPr lang="en-US" sz="1400" dirty="0"/>
              <a:t>Ventromedial Prefrontal Cortex (vmPFC) </a:t>
            </a:r>
            <a:r>
              <a:rPr lang="en-US" sz="1400" baseline="30000" dirty="0"/>
              <a:t>1-2</a:t>
            </a:r>
          </a:p>
          <a:p>
            <a:pPr lvl="1"/>
            <a:r>
              <a:rPr lang="en-US" sz="1400" dirty="0"/>
              <a:t>Amygdala (AMY) </a:t>
            </a:r>
            <a:r>
              <a:rPr lang="en-US" sz="1400" baseline="30000" dirty="0"/>
              <a:t>3-5</a:t>
            </a:r>
          </a:p>
          <a:p>
            <a:pPr lvl="1"/>
            <a:r>
              <a:rPr lang="en-US" sz="1400" dirty="0"/>
              <a:t>Nucleus Accumbens (NAcc) </a:t>
            </a:r>
            <a:r>
              <a:rPr lang="en-US" sz="1400" baseline="30000" dirty="0"/>
              <a:t>6</a:t>
            </a:r>
            <a:br>
              <a:rPr lang="en-US" sz="1400" baseline="30000" dirty="0"/>
            </a:br>
            <a:endParaRPr lang="en-US" sz="1400" baseline="30000" dirty="0"/>
          </a:p>
          <a:p>
            <a:r>
              <a:rPr lang="en-US" sz="1400" dirty="0"/>
              <a:t>In adults, the AMY and ventral striatum (VS) process the perception of valence</a:t>
            </a:r>
            <a:r>
              <a:rPr lang="en-US" sz="1400" baseline="30000" dirty="0"/>
              <a:t> 3,6</a:t>
            </a:r>
            <a:endParaRPr lang="en-US" sz="1400" dirty="0"/>
          </a:p>
          <a:p>
            <a:pPr lvl="1"/>
            <a:r>
              <a:rPr lang="en-US" sz="1000" dirty="0"/>
              <a:t>Exert neuromodulatory influences on prefrontal circuitry. </a:t>
            </a:r>
            <a:r>
              <a:rPr lang="en-US" sz="1000" baseline="30000" dirty="0"/>
              <a:t>3,6</a:t>
            </a:r>
            <a:br>
              <a:rPr lang="en-US" sz="1000" dirty="0"/>
            </a:br>
            <a:endParaRPr lang="en-US" sz="1000" dirty="0"/>
          </a:p>
          <a:p>
            <a:r>
              <a:rPr lang="en-US" sz="1400" dirty="0"/>
              <a:t>The vmPFC outputs back to the AMY and VS, which may function as an affect and attention network. </a:t>
            </a:r>
            <a:r>
              <a:rPr lang="en-US" sz="1400" baseline="30000" dirty="0"/>
              <a:t>7</a:t>
            </a:r>
            <a:br>
              <a:rPr lang="en-US" sz="1400" dirty="0"/>
            </a:br>
            <a:endParaRPr lang="en-US" sz="1400" dirty="0"/>
          </a:p>
          <a:p>
            <a:r>
              <a:rPr lang="en-US" sz="1400" dirty="0"/>
              <a:t>mPFC-AMY connectivity alters around age 10 and vmPFC-to-AMY projections my emerge later than AMY-to-vmPFC projections </a:t>
            </a:r>
            <a:r>
              <a:rPr lang="en-US" sz="1400" baseline="30000" dirty="0"/>
              <a:t>1, 8,9</a:t>
            </a:r>
            <a:br>
              <a:rPr lang="en-US" sz="1400" dirty="0"/>
            </a:br>
            <a:endParaRPr lang="en-US" sz="1400" dirty="0"/>
          </a:p>
          <a:p>
            <a:r>
              <a:rPr lang="en-US" sz="1400" dirty="0"/>
              <a:t>vmPFC is crucial in emotion classification </a:t>
            </a:r>
            <a:r>
              <a:rPr lang="en-US" sz="1400" baseline="30000" dirty="0"/>
              <a:t>10,11</a:t>
            </a:r>
            <a:endParaRPr lang="en-US" sz="1400" dirty="0"/>
          </a:p>
          <a:p>
            <a:endParaRPr lang="en-US" sz="1300" baseline="30000" dirty="0"/>
          </a:p>
        </p:txBody>
      </p:sp>
      <p:sp>
        <p:nvSpPr>
          <p:cNvPr id="18" name="Freeform: Shape 1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a:extLst>
              <a:ext uri="{FF2B5EF4-FFF2-40B4-BE49-F238E27FC236}">
                <a16:creationId xmlns:a16="http://schemas.microsoft.com/office/drawing/2014/main" id="{DCC57435-2CD5-41AE-A4AB-3B47F477C1B4}"/>
              </a:ext>
            </a:extLst>
          </p:cNvPr>
          <p:cNvPicPr>
            <a:picLocks noChangeAspect="1"/>
          </p:cNvPicPr>
          <p:nvPr/>
        </p:nvPicPr>
        <p:blipFill>
          <a:blip r:embed="rId3"/>
          <a:stretch>
            <a:fillRect/>
          </a:stretch>
        </p:blipFill>
        <p:spPr>
          <a:xfrm>
            <a:off x="7979170" y="1504735"/>
            <a:ext cx="2329653" cy="4501747"/>
          </a:xfrm>
          <a:prstGeom prst="rect">
            <a:avLst/>
          </a:prstGeom>
        </p:spPr>
      </p:pic>
      <p:sp>
        <p:nvSpPr>
          <p:cNvPr id="4" name="Slide Number Placeholder 3">
            <a:extLst>
              <a:ext uri="{FF2B5EF4-FFF2-40B4-BE49-F238E27FC236}">
                <a16:creationId xmlns:a16="http://schemas.microsoft.com/office/drawing/2014/main" id="{840CDA5F-C983-428E-BA61-99A961334CD2}"/>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16</a:t>
            </a:fld>
            <a:endParaRPr lang="en-US" dirty="0">
              <a:solidFill>
                <a:schemeClr val="bg1"/>
              </a:solidFill>
            </a:endParaRPr>
          </a:p>
        </p:txBody>
      </p:sp>
      <p:sp>
        <p:nvSpPr>
          <p:cNvPr id="12" name="TextBox 11">
            <a:extLst>
              <a:ext uri="{FF2B5EF4-FFF2-40B4-BE49-F238E27FC236}">
                <a16:creationId xmlns:a16="http://schemas.microsoft.com/office/drawing/2014/main" id="{230C87CD-2916-48FE-B1DB-9EC348D8C66F}"/>
              </a:ext>
            </a:extLst>
          </p:cNvPr>
          <p:cNvSpPr txBox="1"/>
          <p:nvPr/>
        </p:nvSpPr>
        <p:spPr>
          <a:xfrm>
            <a:off x="0" y="5355026"/>
            <a:ext cx="1435008" cy="1569660"/>
          </a:xfrm>
          <a:prstGeom prst="rect">
            <a:avLst/>
          </a:prstGeom>
          <a:noFill/>
        </p:spPr>
        <p:txBody>
          <a:bodyPr wrap="none" rtlCol="0">
            <a:spAutoFit/>
          </a:bodyPr>
          <a:lstStyle/>
          <a:p>
            <a:r>
              <a:rPr lang="en-US" sz="800" dirty="0"/>
              <a:t>1 Gee et al., 2013</a:t>
            </a:r>
          </a:p>
          <a:p>
            <a:r>
              <a:rPr lang="en-US" sz="800" dirty="0"/>
              <a:t>2 Jalbrzikowski et al., 2017</a:t>
            </a:r>
          </a:p>
          <a:p>
            <a:r>
              <a:rPr lang="en-US" sz="800" dirty="0"/>
              <a:t>3 Davis and Whalen, 2001</a:t>
            </a:r>
          </a:p>
          <a:p>
            <a:r>
              <a:rPr lang="en-US" sz="800" dirty="0"/>
              <a:t>4 Perlman and Pelphrey, 2011</a:t>
            </a:r>
          </a:p>
          <a:p>
            <a:r>
              <a:rPr lang="en-US" sz="800" dirty="0"/>
              <a:t>5 Gabard-Durnam et al., 2014</a:t>
            </a:r>
          </a:p>
          <a:p>
            <a:r>
              <a:rPr lang="en-US" sz="800" dirty="0"/>
              <a:t>6 Levita et al., 2009</a:t>
            </a:r>
          </a:p>
          <a:p>
            <a:r>
              <a:rPr lang="en-US" sz="800" dirty="0"/>
              <a:t>7 Bjanji et al., 2019</a:t>
            </a:r>
          </a:p>
          <a:p>
            <a:r>
              <a:rPr lang="en-US" sz="800" dirty="0"/>
              <a:t>8 Bouwmeester et al., 2002a</a:t>
            </a:r>
          </a:p>
          <a:p>
            <a:r>
              <a:rPr lang="en-US" sz="800" dirty="0"/>
              <a:t>9 Bouwmeester et al., 2002b</a:t>
            </a:r>
          </a:p>
          <a:p>
            <a:r>
              <a:rPr lang="en-US" sz="800" dirty="0"/>
              <a:t>10 Satpute et al., 2016</a:t>
            </a:r>
          </a:p>
          <a:p>
            <a:r>
              <a:rPr lang="en-US" sz="800" dirty="0"/>
              <a:t>11 Saarimaki et al., 2016</a:t>
            </a:r>
          </a:p>
          <a:p>
            <a:endParaRPr lang="en-US" sz="800" dirty="0"/>
          </a:p>
        </p:txBody>
      </p:sp>
    </p:spTree>
    <p:extLst>
      <p:ext uri="{BB962C8B-B14F-4D97-AF65-F5344CB8AC3E}">
        <p14:creationId xmlns:p14="http://schemas.microsoft.com/office/powerpoint/2010/main" val="714459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A45E-22E0-4643-AF27-20D0E28EEBB2}"/>
              </a:ext>
            </a:extLst>
          </p:cNvPr>
          <p:cNvSpPr>
            <a:spLocks noGrp="1"/>
          </p:cNvSpPr>
          <p:nvPr>
            <p:ph type="title"/>
          </p:nvPr>
        </p:nvSpPr>
        <p:spPr>
          <a:xfrm>
            <a:off x="838200" y="365125"/>
            <a:ext cx="10515600" cy="3090381"/>
          </a:xfrm>
        </p:spPr>
        <p:txBody>
          <a:bodyPr>
            <a:normAutofit fontScale="90000"/>
          </a:bodyPr>
          <a:lstStyle/>
          <a:p>
            <a:pPr algn="ctr"/>
            <a:r>
              <a:rPr lang="en-US" dirty="0"/>
              <a:t>Early normative affective development is characterized by a movement away from visceral, affective experiences to evaluative affective processes which is facilitated by the relatively late development of regulatory systems </a:t>
            </a:r>
            <a:r>
              <a:rPr lang="en-US" baseline="30000" dirty="0"/>
              <a:t>1</a:t>
            </a:r>
            <a:r>
              <a:rPr lang="en-US" dirty="0"/>
              <a:t> </a:t>
            </a:r>
          </a:p>
        </p:txBody>
      </p:sp>
      <p:sp>
        <p:nvSpPr>
          <p:cNvPr id="4" name="Slide Number Placeholder 3">
            <a:extLst>
              <a:ext uri="{FF2B5EF4-FFF2-40B4-BE49-F238E27FC236}">
                <a16:creationId xmlns:a16="http://schemas.microsoft.com/office/drawing/2014/main" id="{52420442-D884-4BB5-974C-C98AD6C5183A}"/>
              </a:ext>
            </a:extLst>
          </p:cNvPr>
          <p:cNvSpPr>
            <a:spLocks noGrp="1"/>
          </p:cNvSpPr>
          <p:nvPr>
            <p:ph type="sldNum" sz="quarter" idx="12"/>
          </p:nvPr>
        </p:nvSpPr>
        <p:spPr/>
        <p:txBody>
          <a:bodyPr/>
          <a:lstStyle/>
          <a:p>
            <a:fld id="{487BF82C-E13A-41E3-8FC7-D3379C9C34FC}" type="slidenum">
              <a:rPr lang="en-US" smtClean="0"/>
              <a:t>17</a:t>
            </a:fld>
            <a:endParaRPr lang="en-US" dirty="0"/>
          </a:p>
        </p:txBody>
      </p:sp>
      <p:pic>
        <p:nvPicPr>
          <p:cNvPr id="5" name="Picture 4" descr="A baby in a bathtub&#10;&#10;Description automatically generated">
            <a:extLst>
              <a:ext uri="{FF2B5EF4-FFF2-40B4-BE49-F238E27FC236}">
                <a16:creationId xmlns:a16="http://schemas.microsoft.com/office/drawing/2014/main" id="{1C302DAC-64DD-4262-9BD3-E861AA9E356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11" b="96922" l="166" r="99801">
                        <a14:foregroundMark x1="29758" y1="40119" x2="17478" y2="31430"/>
                        <a14:foregroundMark x1="17478" y1="31430" x2="5892" y2="31927"/>
                        <a14:foregroundMark x1="5892" y1="31927" x2="166" y2="35700"/>
                        <a14:foregroundMark x1="13307" y1="39126" x2="13307" y2="39126"/>
                        <a14:foregroundMark x1="17610" y1="40119" x2="166" y2="43595"/>
                        <a14:foregroundMark x1="6422" y1="27309" x2="166" y2="25323"/>
                        <a14:foregroundMark x1="26812" y1="33217" x2="33366" y2="45084"/>
                        <a14:foregroundMark x1="30420" y1="36693" x2="35022" y2="45581"/>
                        <a14:foregroundMark x1="59020" y1="5611" x2="71301" y2="13307"/>
                        <a14:foregroundMark x1="71301" y1="13307" x2="77094" y2="21400"/>
                        <a14:foregroundMark x1="34359" y1="39126" x2="28434" y2="32721"/>
                        <a14:foregroundMark x1="27044" y1="43446" x2="28236" y2="46028"/>
                        <a14:foregroundMark x1="54518" y1="81976" x2="45349" y2="91807"/>
                        <a14:foregroundMark x1="45349" y1="91807" x2="43992" y2="96127"/>
                        <a14:foregroundMark x1="75207" y1="83019" x2="85237" y2="93049"/>
                        <a14:foregroundMark x1="85237" y1="93049" x2="86164" y2="95333"/>
                        <a14:foregroundMark x1="828" y1="84657" x2="28832" y2="61321"/>
                        <a14:foregroundMark x1="28832" y1="61321" x2="50679" y2="54419"/>
                        <a14:foregroundMark x1="50679" y1="54419" x2="83416" y2="63704"/>
                        <a14:foregroundMark x1="83416" y1="63704" x2="93678" y2="58838"/>
                        <a14:foregroundMark x1="93678" y1="58838" x2="97418" y2="77259"/>
                        <a14:foregroundMark x1="97418" y1="77259" x2="96160" y2="93446"/>
                        <a14:foregroundMark x1="96160" y1="93446" x2="89738" y2="77210"/>
                        <a14:foregroundMark x1="89738" y1="77210" x2="79444" y2="67925"/>
                        <a14:foregroundMark x1="79444" y1="67925" x2="38795" y2="61072"/>
                        <a14:foregroundMark x1="38795" y1="61072" x2="29030" y2="65988"/>
                        <a14:foregroundMark x1="29030" y1="65988" x2="22013" y2="81529"/>
                        <a14:foregroundMark x1="22013" y1="81529" x2="13671" y2="91509"/>
                        <a14:foregroundMark x1="13671" y1="91509" x2="23932" y2="96971"/>
                        <a14:foregroundMark x1="23932" y1="96971" x2="10493" y2="94389"/>
                        <a14:foregroundMark x1="10493" y1="94389" x2="15127" y2="79841"/>
                        <a14:foregroundMark x1="15127" y1="79841" x2="55478" y2="71102"/>
                        <a14:foregroundMark x1="83515" y1="60129" x2="93777" y2="58193"/>
                        <a14:foregroundMark x1="93777" y1="58193" x2="99801" y2="90814"/>
                        <a14:foregroundMark x1="99801" y1="90814" x2="99801" y2="96127"/>
                        <a14:foregroundMark x1="14300" y1="34310" x2="3409" y2="27160"/>
                        <a14:foregroundMark x1="3409" y1="27160" x2="1556" y2="26912"/>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3767619"/>
            <a:ext cx="4635571" cy="3090381"/>
          </a:xfrm>
          <a:prstGeom prst="rect">
            <a:avLst/>
          </a:prstGeom>
        </p:spPr>
      </p:pic>
      <p:pic>
        <p:nvPicPr>
          <p:cNvPr id="6" name="Picture 5" descr="A person with his hand on his face&#10;&#10;Description automatically generated with medium confidence">
            <a:extLst>
              <a:ext uri="{FF2B5EF4-FFF2-40B4-BE49-F238E27FC236}">
                <a16:creationId xmlns:a16="http://schemas.microsoft.com/office/drawing/2014/main" id="{65DA3D5D-7CB7-4B78-983A-D0D6A0BF393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9792" l="9977" r="89789">
                        <a14:foregroundMark x1="75822" y1="90833" x2="23944" y2="87083"/>
                        <a14:foregroundMark x1="39202" y1="69792" x2="39202" y2="69792"/>
                        <a14:foregroundMark x1="39554" y1="67500" x2="23005" y2="90000"/>
                        <a14:foregroundMark x1="23005" y1="90000" x2="21479" y2="94792"/>
                        <a14:foregroundMark x1="72418" y1="81458" x2="76995" y2="89375"/>
                        <a14:foregroundMark x1="76995" y1="89375" x2="77347" y2="99167"/>
                        <a14:foregroundMark x1="74648" y1="80417" x2="77817" y2="90625"/>
                        <a14:foregroundMark x1="77817" y1="90625" x2="78638" y2="98542"/>
                        <a14:foregroundMark x1="78991" y1="88542" x2="82160" y2="97708"/>
                        <a14:foregroundMark x1="82160" y1="97708" x2="82160" y2="97708"/>
                        <a14:foregroundMark x1="20070" y1="98542" x2="20070" y2="98542"/>
                        <a14:foregroundMark x1="39554" y1="66458" x2="22199" y2="75092"/>
                        <a14:foregroundMark x1="20725" y1="83161" x2="19836" y2="99792"/>
                        <a14:foregroundMark x1="19131" y1="99792" x2="19131" y2="87500"/>
                        <a14:foregroundMark x1="19131" y1="87500" x2="19735" y2="85358"/>
                        <a14:foregroundMark x1="73944" y1="74792" x2="73944" y2="74792"/>
                        <a14:foregroundMark x1="81103" y1="92083" x2="81103" y2="92083"/>
                        <a14:foregroundMark x1="79930" y1="87708" x2="79930" y2="87708"/>
                        <a14:foregroundMark x1="81455" y1="90417" x2="81455" y2="90417"/>
                        <a14:foregroundMark x1="82394" y1="96458" x2="82394" y2="96458"/>
                        <a14:foregroundMark x1="83099" y1="97500" x2="83099" y2="97500"/>
                        <a14:backgroundMark x1="20070" y1="77500" x2="20070" y2="77500"/>
                        <a14:backgroundMark x1="21948" y1="74792" x2="17723" y2="8416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296874" y="3732505"/>
            <a:ext cx="5485426" cy="3090381"/>
          </a:xfrm>
          <a:prstGeom prst="rect">
            <a:avLst/>
          </a:prstGeom>
        </p:spPr>
      </p:pic>
      <p:sp>
        <p:nvSpPr>
          <p:cNvPr id="7" name="Arrow: Right 6">
            <a:extLst>
              <a:ext uri="{FF2B5EF4-FFF2-40B4-BE49-F238E27FC236}">
                <a16:creationId xmlns:a16="http://schemas.microsoft.com/office/drawing/2014/main" id="{94850B23-8465-45F6-821A-E9ACF55D6790}"/>
              </a:ext>
            </a:extLst>
          </p:cNvPr>
          <p:cNvSpPr/>
          <p:nvPr/>
        </p:nvSpPr>
        <p:spPr>
          <a:xfrm>
            <a:off x="5036434" y="4790292"/>
            <a:ext cx="1269277" cy="104502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8D7F4F9-F0E8-4C10-BE63-E7A1B82A8234}"/>
              </a:ext>
            </a:extLst>
          </p:cNvPr>
          <p:cNvSpPr txBox="1"/>
          <p:nvPr/>
        </p:nvSpPr>
        <p:spPr>
          <a:xfrm>
            <a:off x="9982200" y="6400412"/>
            <a:ext cx="2114105" cy="276999"/>
          </a:xfrm>
          <a:prstGeom prst="rect">
            <a:avLst/>
          </a:prstGeom>
          <a:noFill/>
        </p:spPr>
        <p:txBody>
          <a:bodyPr wrap="none" rtlCol="0">
            <a:spAutoFit/>
          </a:bodyPr>
          <a:lstStyle/>
          <a:p>
            <a:r>
              <a:rPr lang="en-US" sz="1200" dirty="0"/>
              <a:t>1 Casey, Getz, &amp; Galvan, 2008; </a:t>
            </a:r>
          </a:p>
        </p:txBody>
      </p:sp>
    </p:spTree>
    <p:extLst>
      <p:ext uri="{BB962C8B-B14F-4D97-AF65-F5344CB8AC3E}">
        <p14:creationId xmlns:p14="http://schemas.microsoft.com/office/powerpoint/2010/main" val="2851520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2697D8-9F86-4AFF-B7A5-FB44AE3C3219}"/>
              </a:ext>
            </a:extLst>
          </p:cNvPr>
          <p:cNvSpPr>
            <a:spLocks noGrp="1"/>
          </p:cNvSpPr>
          <p:nvPr>
            <p:ph type="title"/>
          </p:nvPr>
        </p:nvSpPr>
        <p:spPr>
          <a:xfrm>
            <a:off x="6513788" y="262996"/>
            <a:ext cx="5214386" cy="1807305"/>
          </a:xfrm>
        </p:spPr>
        <p:txBody>
          <a:bodyPr>
            <a:normAutofit/>
          </a:bodyPr>
          <a:lstStyle/>
          <a:p>
            <a:r>
              <a:rPr lang="en-US" dirty="0"/>
              <a:t>What don’t we know?</a:t>
            </a:r>
          </a:p>
        </p:txBody>
      </p:sp>
      <p:pic>
        <p:nvPicPr>
          <p:cNvPr id="6" name="Picture 5" descr="Logo&#10;&#10;Description automatically generated">
            <a:extLst>
              <a:ext uri="{FF2B5EF4-FFF2-40B4-BE49-F238E27FC236}">
                <a16:creationId xmlns:a16="http://schemas.microsoft.com/office/drawing/2014/main" id="{8D84168E-8751-47DC-B86E-E3425B5BFCF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4385" r="1608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2533CA7-18E3-4190-A678-AB84B9D5BD87}"/>
              </a:ext>
            </a:extLst>
          </p:cNvPr>
          <p:cNvSpPr>
            <a:spLocks noGrp="1"/>
          </p:cNvSpPr>
          <p:nvPr>
            <p:ph idx="1"/>
          </p:nvPr>
        </p:nvSpPr>
        <p:spPr>
          <a:xfrm>
            <a:off x="6513788" y="2333297"/>
            <a:ext cx="4840010" cy="3843666"/>
          </a:xfrm>
        </p:spPr>
        <p:txBody>
          <a:bodyPr>
            <a:normAutofit/>
          </a:bodyPr>
          <a:lstStyle/>
          <a:p>
            <a:pPr marL="0" indent="0" algn="ctr">
              <a:buNone/>
            </a:pPr>
            <a:r>
              <a:rPr lang="en-US" sz="3600" dirty="0"/>
              <a:t>How might developments in neural affective structures and function influence cognition and subsequent behavior? </a:t>
            </a:r>
          </a:p>
          <a:p>
            <a:endParaRPr lang="en-US" sz="2000" dirty="0"/>
          </a:p>
        </p:txBody>
      </p:sp>
      <p:sp>
        <p:nvSpPr>
          <p:cNvPr id="4" name="Slide Number Placeholder 3">
            <a:extLst>
              <a:ext uri="{FF2B5EF4-FFF2-40B4-BE49-F238E27FC236}">
                <a16:creationId xmlns:a16="http://schemas.microsoft.com/office/drawing/2014/main" id="{E00DEB94-6354-481B-93F7-637D87D0490C}"/>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18</a:t>
            </a:fld>
            <a:endParaRPr lang="en-US" dirty="0"/>
          </a:p>
        </p:txBody>
      </p:sp>
      <p:sp>
        <p:nvSpPr>
          <p:cNvPr id="7" name="TextBox 6">
            <a:extLst>
              <a:ext uri="{FF2B5EF4-FFF2-40B4-BE49-F238E27FC236}">
                <a16:creationId xmlns:a16="http://schemas.microsoft.com/office/drawing/2014/main" id="{FD1F4673-020B-4ED6-8FCE-81890AAF4295}"/>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s://www.flickr.com/photos/86530412@N02/16697171583">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grpSp>
        <p:nvGrpSpPr>
          <p:cNvPr id="13" name="Group 12">
            <a:extLst>
              <a:ext uri="{FF2B5EF4-FFF2-40B4-BE49-F238E27FC236}">
                <a16:creationId xmlns:a16="http://schemas.microsoft.com/office/drawing/2014/main" id="{1770ABD5-F128-4284-8C19-6A0E2F2C6FC7}"/>
              </a:ext>
            </a:extLst>
          </p:cNvPr>
          <p:cNvGrpSpPr/>
          <p:nvPr/>
        </p:nvGrpSpPr>
        <p:grpSpPr>
          <a:xfrm>
            <a:off x="1767380" y="1122561"/>
            <a:ext cx="1432464" cy="4612877"/>
            <a:chOff x="8442500" y="1387842"/>
            <a:chExt cx="1432464" cy="4612877"/>
          </a:xfrm>
        </p:grpSpPr>
        <p:grpSp>
          <p:nvGrpSpPr>
            <p:cNvPr id="14" name="Group 13">
              <a:extLst>
                <a:ext uri="{FF2B5EF4-FFF2-40B4-BE49-F238E27FC236}">
                  <a16:creationId xmlns:a16="http://schemas.microsoft.com/office/drawing/2014/main" id="{BED47A8F-2920-478A-B998-50602B3A4C91}"/>
                </a:ext>
              </a:extLst>
            </p:cNvPr>
            <p:cNvGrpSpPr/>
            <p:nvPr/>
          </p:nvGrpSpPr>
          <p:grpSpPr>
            <a:xfrm>
              <a:off x="8452315" y="1387842"/>
              <a:ext cx="1422649" cy="4612877"/>
              <a:chOff x="8432667" y="1885218"/>
              <a:chExt cx="1422649" cy="4612877"/>
            </a:xfrm>
          </p:grpSpPr>
          <p:sp>
            <p:nvSpPr>
              <p:cNvPr id="17" name="Rectangle: Rounded Corners 16">
                <a:extLst>
                  <a:ext uri="{FF2B5EF4-FFF2-40B4-BE49-F238E27FC236}">
                    <a16:creationId xmlns:a16="http://schemas.microsoft.com/office/drawing/2014/main" id="{3997872D-7AD6-4D52-B5F9-214B21E77334}"/>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18" name="Rectangle: Rounded Corners 17">
                <a:extLst>
                  <a:ext uri="{FF2B5EF4-FFF2-40B4-BE49-F238E27FC236}">
                    <a16:creationId xmlns:a16="http://schemas.microsoft.com/office/drawing/2014/main" id="{C2D30093-19BC-4B97-83CB-EF49FF273AE2}"/>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19" name="Rectangle: Rounded Corners 18">
                <a:extLst>
                  <a:ext uri="{FF2B5EF4-FFF2-40B4-BE49-F238E27FC236}">
                    <a16:creationId xmlns:a16="http://schemas.microsoft.com/office/drawing/2014/main" id="{2763B802-B0A6-4436-9BCE-A8D2B64299AC}"/>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Regulation</a:t>
                </a:r>
              </a:p>
            </p:txBody>
          </p:sp>
          <p:sp>
            <p:nvSpPr>
              <p:cNvPr id="20" name="Rectangle: Rounded Corners 19">
                <a:extLst>
                  <a:ext uri="{FF2B5EF4-FFF2-40B4-BE49-F238E27FC236}">
                    <a16:creationId xmlns:a16="http://schemas.microsoft.com/office/drawing/2014/main" id="{F1217301-2FC3-418A-BADC-128DFDA23867}"/>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21" name="Rectangle: Rounded Corners 20">
                <a:extLst>
                  <a:ext uri="{FF2B5EF4-FFF2-40B4-BE49-F238E27FC236}">
                    <a16:creationId xmlns:a16="http://schemas.microsoft.com/office/drawing/2014/main" id="{AB966F60-8746-4194-99AE-C699DA618CF8}"/>
                  </a:ext>
                </a:extLst>
              </p:cNvPr>
              <p:cNvSpPr/>
              <p:nvPr/>
            </p:nvSpPr>
            <p:spPr>
              <a:xfrm>
                <a:off x="8432668" y="5949455"/>
                <a:ext cx="1422645" cy="548640"/>
              </a:xfrm>
              <a:prstGeom prst="roundRect">
                <a:avLst/>
              </a:prstGeom>
              <a:solidFill>
                <a:schemeClr val="accent1">
                  <a:lumMod val="20000"/>
                  <a:lumOff val="80000"/>
                </a:schemeClr>
              </a:solidFill>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22" name="Straight Arrow Connector 21">
                <a:extLst>
                  <a:ext uri="{FF2B5EF4-FFF2-40B4-BE49-F238E27FC236}">
                    <a16:creationId xmlns:a16="http://schemas.microsoft.com/office/drawing/2014/main" id="{3744BEAC-9341-4BF3-896D-02B1A4A9EA81}"/>
                  </a:ext>
                </a:extLst>
              </p:cNvPr>
              <p:cNvCxnSpPr>
                <a:cxnSpLocks/>
                <a:endCxn id="18"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9223A3-031E-4502-A354-64F46DC5464E}"/>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B4D8A5F-1E40-40E1-AF4F-DA93C528AFCC}"/>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EBBCC7C-D8ED-4C51-94C7-FB926B761354}"/>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6F7470EC-6424-438D-933C-3697DBF94E73}"/>
                </a:ext>
              </a:extLst>
            </p:cNvPr>
            <p:cNvSpPr/>
            <p:nvPr/>
          </p:nvSpPr>
          <p:spPr>
            <a:xfrm>
              <a:off x="8442500" y="2204248"/>
              <a:ext cx="1422645" cy="548640"/>
            </a:xfrm>
            <a:prstGeom prst="roundRect">
              <a:avLst/>
            </a:prstGeom>
            <a:solidFill>
              <a:schemeClr val="accent1">
                <a:lumMod val="20000"/>
                <a:lumOff val="80000"/>
              </a:schemeClr>
            </a:solidFill>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accent1">
                      <a:lumMod val="50000"/>
                    </a:schemeClr>
                  </a:solidFill>
                </a:rPr>
                <a:t>Processing</a:t>
              </a:r>
            </a:p>
          </p:txBody>
        </p:sp>
        <p:cxnSp>
          <p:nvCxnSpPr>
            <p:cNvPr id="16" name="Straight Arrow Connector 15">
              <a:extLst>
                <a:ext uri="{FF2B5EF4-FFF2-40B4-BE49-F238E27FC236}">
                  <a16:creationId xmlns:a16="http://schemas.microsoft.com/office/drawing/2014/main" id="{E8E86C93-9A8C-4599-BADB-FD3B23B004B0}"/>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8794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2697D8-9F86-4AFF-B7A5-FB44AE3C3219}"/>
              </a:ext>
            </a:extLst>
          </p:cNvPr>
          <p:cNvSpPr>
            <a:spLocks noGrp="1"/>
          </p:cNvSpPr>
          <p:nvPr>
            <p:ph type="title"/>
          </p:nvPr>
        </p:nvSpPr>
        <p:spPr>
          <a:xfrm>
            <a:off x="6513788" y="262996"/>
            <a:ext cx="5214386" cy="1807305"/>
          </a:xfrm>
        </p:spPr>
        <p:txBody>
          <a:bodyPr>
            <a:normAutofit/>
          </a:bodyPr>
          <a:lstStyle/>
          <a:p>
            <a:r>
              <a:rPr lang="en-US" dirty="0"/>
              <a:t>What don’t we know?</a:t>
            </a:r>
          </a:p>
        </p:txBody>
      </p:sp>
      <p:pic>
        <p:nvPicPr>
          <p:cNvPr id="6" name="Picture 5" descr="Logo&#10;&#10;Description automatically generated">
            <a:extLst>
              <a:ext uri="{FF2B5EF4-FFF2-40B4-BE49-F238E27FC236}">
                <a16:creationId xmlns:a16="http://schemas.microsoft.com/office/drawing/2014/main" id="{8D84168E-8751-47DC-B86E-E3425B5BFCF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4385" r="1608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2533CA7-18E3-4190-A678-AB84B9D5BD87}"/>
              </a:ext>
            </a:extLst>
          </p:cNvPr>
          <p:cNvSpPr>
            <a:spLocks noGrp="1"/>
          </p:cNvSpPr>
          <p:nvPr>
            <p:ph idx="1"/>
          </p:nvPr>
        </p:nvSpPr>
        <p:spPr>
          <a:xfrm>
            <a:off x="6513788" y="2333297"/>
            <a:ext cx="4840010" cy="3843666"/>
          </a:xfrm>
        </p:spPr>
        <p:txBody>
          <a:bodyPr>
            <a:normAutofit/>
          </a:bodyPr>
          <a:lstStyle/>
          <a:p>
            <a:pPr marL="0" indent="0" algn="ctr">
              <a:buNone/>
            </a:pPr>
            <a:r>
              <a:rPr lang="en-US" sz="3600" dirty="0"/>
              <a:t>How might developments in neural affective structures and function influence cognition and subsequent behavior? </a:t>
            </a:r>
          </a:p>
          <a:p>
            <a:endParaRPr lang="en-US" sz="2000" dirty="0"/>
          </a:p>
        </p:txBody>
      </p:sp>
      <p:sp>
        <p:nvSpPr>
          <p:cNvPr id="4" name="Slide Number Placeholder 3">
            <a:extLst>
              <a:ext uri="{FF2B5EF4-FFF2-40B4-BE49-F238E27FC236}">
                <a16:creationId xmlns:a16="http://schemas.microsoft.com/office/drawing/2014/main" id="{E00DEB94-6354-481B-93F7-637D87D0490C}"/>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19</a:t>
            </a:fld>
            <a:endParaRPr lang="en-US" dirty="0"/>
          </a:p>
        </p:txBody>
      </p:sp>
      <p:sp>
        <p:nvSpPr>
          <p:cNvPr id="7" name="TextBox 6">
            <a:extLst>
              <a:ext uri="{FF2B5EF4-FFF2-40B4-BE49-F238E27FC236}">
                <a16:creationId xmlns:a16="http://schemas.microsoft.com/office/drawing/2014/main" id="{FD1F4673-020B-4ED6-8FCE-81890AAF4295}"/>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s://www.flickr.com/photos/86530412@N02/16697171583">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grpSp>
        <p:nvGrpSpPr>
          <p:cNvPr id="13" name="Group 12">
            <a:extLst>
              <a:ext uri="{FF2B5EF4-FFF2-40B4-BE49-F238E27FC236}">
                <a16:creationId xmlns:a16="http://schemas.microsoft.com/office/drawing/2014/main" id="{1770ABD5-F128-4284-8C19-6A0E2F2C6FC7}"/>
              </a:ext>
            </a:extLst>
          </p:cNvPr>
          <p:cNvGrpSpPr/>
          <p:nvPr/>
        </p:nvGrpSpPr>
        <p:grpSpPr>
          <a:xfrm>
            <a:off x="1767380" y="1122561"/>
            <a:ext cx="1432464" cy="4612877"/>
            <a:chOff x="8442500" y="1387842"/>
            <a:chExt cx="1432464" cy="4612877"/>
          </a:xfrm>
        </p:grpSpPr>
        <p:grpSp>
          <p:nvGrpSpPr>
            <p:cNvPr id="14" name="Group 13">
              <a:extLst>
                <a:ext uri="{FF2B5EF4-FFF2-40B4-BE49-F238E27FC236}">
                  <a16:creationId xmlns:a16="http://schemas.microsoft.com/office/drawing/2014/main" id="{BED47A8F-2920-478A-B998-50602B3A4C91}"/>
                </a:ext>
              </a:extLst>
            </p:cNvPr>
            <p:cNvGrpSpPr/>
            <p:nvPr/>
          </p:nvGrpSpPr>
          <p:grpSpPr>
            <a:xfrm>
              <a:off x="8452315" y="1387842"/>
              <a:ext cx="1422649" cy="4612877"/>
              <a:chOff x="8432667" y="1885218"/>
              <a:chExt cx="1422649" cy="4612877"/>
            </a:xfrm>
          </p:grpSpPr>
          <p:sp>
            <p:nvSpPr>
              <p:cNvPr id="17" name="Rectangle: Rounded Corners 16">
                <a:extLst>
                  <a:ext uri="{FF2B5EF4-FFF2-40B4-BE49-F238E27FC236}">
                    <a16:creationId xmlns:a16="http://schemas.microsoft.com/office/drawing/2014/main" id="{3997872D-7AD6-4D52-B5F9-214B21E77334}"/>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18" name="Rectangle: Rounded Corners 17">
                <a:extLst>
                  <a:ext uri="{FF2B5EF4-FFF2-40B4-BE49-F238E27FC236}">
                    <a16:creationId xmlns:a16="http://schemas.microsoft.com/office/drawing/2014/main" id="{C2D30093-19BC-4B97-83CB-EF49FF273AE2}"/>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19" name="Rectangle: Rounded Corners 18">
                <a:extLst>
                  <a:ext uri="{FF2B5EF4-FFF2-40B4-BE49-F238E27FC236}">
                    <a16:creationId xmlns:a16="http://schemas.microsoft.com/office/drawing/2014/main" id="{2763B802-B0A6-4436-9BCE-A8D2B64299AC}"/>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Regulation</a:t>
                </a:r>
              </a:p>
            </p:txBody>
          </p:sp>
          <p:sp>
            <p:nvSpPr>
              <p:cNvPr id="20" name="Rectangle: Rounded Corners 19">
                <a:extLst>
                  <a:ext uri="{FF2B5EF4-FFF2-40B4-BE49-F238E27FC236}">
                    <a16:creationId xmlns:a16="http://schemas.microsoft.com/office/drawing/2014/main" id="{F1217301-2FC3-418A-BADC-128DFDA23867}"/>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21" name="Rectangle: Rounded Corners 20">
                <a:extLst>
                  <a:ext uri="{FF2B5EF4-FFF2-40B4-BE49-F238E27FC236}">
                    <a16:creationId xmlns:a16="http://schemas.microsoft.com/office/drawing/2014/main" id="{AB966F60-8746-4194-99AE-C699DA618CF8}"/>
                  </a:ext>
                </a:extLst>
              </p:cNvPr>
              <p:cNvSpPr/>
              <p:nvPr/>
            </p:nvSpPr>
            <p:spPr>
              <a:xfrm>
                <a:off x="8432668" y="5949455"/>
                <a:ext cx="1422645" cy="548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22" name="Straight Arrow Connector 21">
                <a:extLst>
                  <a:ext uri="{FF2B5EF4-FFF2-40B4-BE49-F238E27FC236}">
                    <a16:creationId xmlns:a16="http://schemas.microsoft.com/office/drawing/2014/main" id="{3744BEAC-9341-4BF3-896D-02B1A4A9EA81}"/>
                  </a:ext>
                </a:extLst>
              </p:cNvPr>
              <p:cNvCxnSpPr>
                <a:cxnSpLocks/>
                <a:endCxn id="18"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9223A3-031E-4502-A354-64F46DC5464E}"/>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B4D8A5F-1E40-40E1-AF4F-DA93C528AFCC}"/>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EBBCC7C-D8ED-4C51-94C7-FB926B761354}"/>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6F7470EC-6424-438D-933C-3697DBF94E73}"/>
                </a:ext>
              </a:extLst>
            </p:cNvPr>
            <p:cNvSpPr/>
            <p:nvPr/>
          </p:nvSpPr>
          <p:spPr>
            <a:xfrm>
              <a:off x="8442500" y="2204248"/>
              <a:ext cx="1422645" cy="548640"/>
            </a:xfrm>
            <a:prstGeom prst="roundRect">
              <a:avLst/>
            </a:prstGeom>
            <a:solidFill>
              <a:schemeClr val="accent1">
                <a:lumMod val="20000"/>
                <a:lumOff val="80000"/>
              </a:schemeClr>
            </a:solidFill>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accent1">
                      <a:lumMod val="50000"/>
                    </a:schemeClr>
                  </a:solidFill>
                </a:rPr>
                <a:t>Processing</a:t>
              </a:r>
            </a:p>
          </p:txBody>
        </p:sp>
        <p:cxnSp>
          <p:nvCxnSpPr>
            <p:cNvPr id="16" name="Straight Arrow Connector 15">
              <a:extLst>
                <a:ext uri="{FF2B5EF4-FFF2-40B4-BE49-F238E27FC236}">
                  <a16:creationId xmlns:a16="http://schemas.microsoft.com/office/drawing/2014/main" id="{E8E86C93-9A8C-4599-BADB-FD3B23B004B0}"/>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41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FB92CC2-8B1A-4573-8479-1B12974A262D}"/>
              </a:ext>
            </a:extLst>
          </p:cNvPr>
          <p:cNvPicPr>
            <a:picLocks noChangeAspect="1"/>
          </p:cNvPicPr>
          <p:nvPr/>
        </p:nvPicPr>
        <p:blipFill>
          <a:blip r:embed="rId3"/>
          <a:stretch>
            <a:fillRect/>
          </a:stretch>
        </p:blipFill>
        <p:spPr>
          <a:xfrm>
            <a:off x="8599344" y="4143633"/>
            <a:ext cx="3486150" cy="2733675"/>
          </a:xfrm>
          <a:prstGeom prst="rect">
            <a:avLst/>
          </a:prstGeom>
        </p:spPr>
      </p:pic>
      <p:pic>
        <p:nvPicPr>
          <p:cNvPr id="9" name="Picture 8" descr="Abstract blurred public library with bookshelves">
            <a:extLst>
              <a:ext uri="{FF2B5EF4-FFF2-40B4-BE49-F238E27FC236}">
                <a16:creationId xmlns:a16="http://schemas.microsoft.com/office/drawing/2014/main" id="{C234F983-4C5A-4E19-AFB0-40AF3489E231}"/>
              </a:ext>
            </a:extLst>
          </p:cNvPr>
          <p:cNvPicPr>
            <a:picLocks noChangeAspect="1"/>
          </p:cNvPicPr>
          <p:nvPr/>
        </p:nvPicPr>
        <p:blipFill rotWithShape="1">
          <a:blip r:embed="rId4">
            <a:alphaModFix amt="50000"/>
          </a:blip>
          <a:srcRect r="15627" b="-1"/>
          <a:stretch/>
        </p:blipFill>
        <p:spPr>
          <a:xfrm>
            <a:off x="3523485" y="-3033"/>
            <a:ext cx="8668512" cy="6857990"/>
          </a:xfrm>
          <a:prstGeom prst="rect">
            <a:avLst/>
          </a:prstGeom>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CC37C8-5A00-44D5-824A-A1EC83E96A4D}"/>
              </a:ext>
            </a:extLst>
          </p:cNvPr>
          <p:cNvSpPr>
            <a:spLocks noGrp="1"/>
          </p:cNvSpPr>
          <p:nvPr>
            <p:ph type="title"/>
          </p:nvPr>
        </p:nvSpPr>
        <p:spPr>
          <a:xfrm>
            <a:off x="422685" y="3501148"/>
            <a:ext cx="4544212" cy="3204134"/>
          </a:xfrm>
        </p:spPr>
        <p:txBody>
          <a:bodyPr vert="horz" lIns="91440" tIns="45720" rIns="91440" bIns="45720" rtlCol="0" anchor="b">
            <a:normAutofit/>
          </a:bodyPr>
          <a:lstStyle/>
          <a:p>
            <a:r>
              <a:rPr lang="en-US" sz="4800" dirty="0"/>
              <a:t>The Social &amp; Affective Neuroscience Lab</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270261A-488C-4D27-8A6A-B6B018D4E6EC}"/>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87BF82C-E13A-41E3-8FC7-D3379C9C34FC}" type="slidenum">
              <a:rPr lang="en-US">
                <a:solidFill>
                  <a:schemeClr val="tx1"/>
                </a:solidFill>
                <a:latin typeface="Calibri" panose="020F0502020204030204"/>
              </a:rPr>
              <a:pPr>
                <a:spcAft>
                  <a:spcPts val="600"/>
                </a:spcAft>
                <a:defRPr/>
              </a:pPr>
              <a:t>2</a:t>
            </a:fld>
            <a:endParaRPr lang="en-US" dirty="0">
              <a:solidFill>
                <a:schemeClr val="tx1"/>
              </a:solidFill>
              <a:latin typeface="Calibri" panose="020F0502020204030204"/>
            </a:endParaRPr>
          </a:p>
        </p:txBody>
      </p:sp>
      <p:grpSp>
        <p:nvGrpSpPr>
          <p:cNvPr id="32" name="Group 31">
            <a:extLst>
              <a:ext uri="{FF2B5EF4-FFF2-40B4-BE49-F238E27FC236}">
                <a16:creationId xmlns:a16="http://schemas.microsoft.com/office/drawing/2014/main" id="{3E6363D4-D17D-4174-9A7C-B19D6260E675}"/>
              </a:ext>
            </a:extLst>
          </p:cNvPr>
          <p:cNvGrpSpPr/>
          <p:nvPr/>
        </p:nvGrpSpPr>
        <p:grpSpPr>
          <a:xfrm>
            <a:off x="397290" y="637991"/>
            <a:ext cx="11397419" cy="3502599"/>
            <a:chOff x="422685" y="433569"/>
            <a:chExt cx="11397419" cy="3502599"/>
          </a:xfrm>
        </p:grpSpPr>
        <p:pic>
          <p:nvPicPr>
            <p:cNvPr id="23" name="Picture 22">
              <a:extLst>
                <a:ext uri="{FF2B5EF4-FFF2-40B4-BE49-F238E27FC236}">
                  <a16:creationId xmlns:a16="http://schemas.microsoft.com/office/drawing/2014/main" id="{64F0B9F7-05F8-4D0B-8062-CD7C12579771}"/>
                </a:ext>
              </a:extLst>
            </p:cNvPr>
            <p:cNvPicPr>
              <a:picLocks noChangeAspect="1"/>
            </p:cNvPicPr>
            <p:nvPr/>
          </p:nvPicPr>
          <p:blipFill>
            <a:blip r:embed="rId5"/>
            <a:stretch>
              <a:fillRect/>
            </a:stretch>
          </p:blipFill>
          <p:spPr>
            <a:xfrm>
              <a:off x="422685" y="434513"/>
              <a:ext cx="1754859" cy="2008956"/>
            </a:xfrm>
            <a:prstGeom prst="rect">
              <a:avLst/>
            </a:prstGeom>
          </p:spPr>
        </p:pic>
        <p:pic>
          <p:nvPicPr>
            <p:cNvPr id="20" name="Picture 19" descr="A person smiling for the camera&#10;&#10;Description automatically generated with medium confidence">
              <a:extLst>
                <a:ext uri="{FF2B5EF4-FFF2-40B4-BE49-F238E27FC236}">
                  <a16:creationId xmlns:a16="http://schemas.microsoft.com/office/drawing/2014/main" id="{78EA6260-6D82-48B0-BA66-A32E6C61EA99}"/>
                </a:ext>
              </a:extLst>
            </p:cNvPr>
            <p:cNvPicPr>
              <a:picLocks noChangeAspect="1"/>
            </p:cNvPicPr>
            <p:nvPr/>
          </p:nvPicPr>
          <p:blipFill rotWithShape="1">
            <a:blip r:embed="rId6">
              <a:grayscl/>
              <a:extLst>
                <a:ext uri="{28A0092B-C50C-407E-A947-70E740481C1C}">
                  <a14:useLocalDpi xmlns:a14="http://schemas.microsoft.com/office/drawing/2010/main" val="0"/>
                </a:ext>
              </a:extLst>
            </a:blip>
            <a:srcRect l="9923" r="9923" b="8396"/>
            <a:stretch/>
          </p:blipFill>
          <p:spPr>
            <a:xfrm>
              <a:off x="2817305" y="433569"/>
              <a:ext cx="1754858" cy="2008954"/>
            </a:xfrm>
            <a:prstGeom prst="rect">
              <a:avLst/>
            </a:prstGeom>
          </p:spPr>
        </p:pic>
        <p:pic>
          <p:nvPicPr>
            <p:cNvPr id="24" name="Picture 23">
              <a:extLst>
                <a:ext uri="{FF2B5EF4-FFF2-40B4-BE49-F238E27FC236}">
                  <a16:creationId xmlns:a16="http://schemas.microsoft.com/office/drawing/2014/main" id="{9F8299EE-8916-49D5-86B5-FC60ADF90680}"/>
                </a:ext>
              </a:extLst>
            </p:cNvPr>
            <p:cNvPicPr>
              <a:picLocks noChangeAspect="1"/>
            </p:cNvPicPr>
            <p:nvPr/>
          </p:nvPicPr>
          <p:blipFill rotWithShape="1">
            <a:blip r:embed="rId7">
              <a:grayscl/>
            </a:blip>
            <a:srcRect l="12133" r="27455" b="7788"/>
            <a:stretch/>
          </p:blipFill>
          <p:spPr>
            <a:xfrm>
              <a:off x="5218570" y="434513"/>
              <a:ext cx="1754859" cy="2008955"/>
            </a:xfrm>
            <a:prstGeom prst="rect">
              <a:avLst/>
            </a:prstGeom>
          </p:spPr>
        </p:pic>
        <p:pic>
          <p:nvPicPr>
            <p:cNvPr id="25" name="Picture 24">
              <a:extLst>
                <a:ext uri="{FF2B5EF4-FFF2-40B4-BE49-F238E27FC236}">
                  <a16:creationId xmlns:a16="http://schemas.microsoft.com/office/drawing/2014/main" id="{E680E44F-0667-444D-A43F-FA5293CC5055}"/>
                </a:ext>
              </a:extLst>
            </p:cNvPr>
            <p:cNvPicPr>
              <a:picLocks noChangeAspect="1"/>
            </p:cNvPicPr>
            <p:nvPr/>
          </p:nvPicPr>
          <p:blipFill rotWithShape="1">
            <a:blip r:embed="rId8"/>
            <a:srcRect b="11720"/>
            <a:stretch/>
          </p:blipFill>
          <p:spPr>
            <a:xfrm>
              <a:off x="7619836" y="434512"/>
              <a:ext cx="1754859" cy="2008011"/>
            </a:xfrm>
            <a:prstGeom prst="rect">
              <a:avLst/>
            </a:prstGeom>
          </p:spPr>
        </p:pic>
        <p:pic>
          <p:nvPicPr>
            <p:cNvPr id="26" name="Picture 25">
              <a:extLst>
                <a:ext uri="{FF2B5EF4-FFF2-40B4-BE49-F238E27FC236}">
                  <a16:creationId xmlns:a16="http://schemas.microsoft.com/office/drawing/2014/main" id="{803C8E06-1E30-4AC2-AEB9-FF8423C0179D}"/>
                </a:ext>
              </a:extLst>
            </p:cNvPr>
            <p:cNvPicPr>
              <a:picLocks noChangeAspect="1"/>
            </p:cNvPicPr>
            <p:nvPr/>
          </p:nvPicPr>
          <p:blipFill rotWithShape="1">
            <a:blip r:embed="rId9">
              <a:grayscl/>
            </a:blip>
            <a:srcRect l="13317" t="15976" r="24151" b="24670"/>
            <a:stretch/>
          </p:blipFill>
          <p:spPr>
            <a:xfrm>
              <a:off x="10083358" y="433569"/>
              <a:ext cx="1736746" cy="2008956"/>
            </a:xfrm>
            <a:prstGeom prst="rect">
              <a:avLst/>
            </a:prstGeom>
          </p:spPr>
        </p:pic>
        <p:sp>
          <p:nvSpPr>
            <p:cNvPr id="27" name="TextBox 26">
              <a:extLst>
                <a:ext uri="{FF2B5EF4-FFF2-40B4-BE49-F238E27FC236}">
                  <a16:creationId xmlns:a16="http://schemas.microsoft.com/office/drawing/2014/main" id="{6DB38566-F2FB-4740-AC03-E4C37AAC7098}"/>
                </a:ext>
              </a:extLst>
            </p:cNvPr>
            <p:cNvSpPr txBox="1"/>
            <p:nvPr/>
          </p:nvSpPr>
          <p:spPr>
            <a:xfrm>
              <a:off x="481029" y="2458840"/>
              <a:ext cx="1709496" cy="1477328"/>
            </a:xfrm>
            <a:prstGeom prst="rect">
              <a:avLst/>
            </a:prstGeom>
            <a:noFill/>
          </p:spPr>
          <p:txBody>
            <a:bodyPr wrap="square" rtlCol="0">
              <a:spAutoFit/>
            </a:bodyPr>
            <a:lstStyle/>
            <a:p>
              <a:pPr algn="ctr"/>
              <a:r>
                <a:rPr lang="en-US" dirty="0"/>
                <a:t>Do self-regulatory abilities carry across domains?</a:t>
              </a:r>
            </a:p>
          </p:txBody>
        </p:sp>
        <p:sp>
          <p:nvSpPr>
            <p:cNvPr id="28" name="TextBox 27">
              <a:extLst>
                <a:ext uri="{FF2B5EF4-FFF2-40B4-BE49-F238E27FC236}">
                  <a16:creationId xmlns:a16="http://schemas.microsoft.com/office/drawing/2014/main" id="{C40B0C0E-4A21-442E-8EE9-2D1B61D9942A}"/>
                </a:ext>
              </a:extLst>
            </p:cNvPr>
            <p:cNvSpPr txBox="1"/>
            <p:nvPr/>
          </p:nvSpPr>
          <p:spPr>
            <a:xfrm>
              <a:off x="2817305" y="2458840"/>
              <a:ext cx="1709496" cy="1477328"/>
            </a:xfrm>
            <a:prstGeom prst="rect">
              <a:avLst/>
            </a:prstGeom>
            <a:noFill/>
          </p:spPr>
          <p:txBody>
            <a:bodyPr wrap="square" rtlCol="0">
              <a:spAutoFit/>
            </a:bodyPr>
            <a:lstStyle/>
            <a:p>
              <a:pPr algn="ctr"/>
              <a:r>
                <a:rPr lang="en-US" dirty="0"/>
                <a:t>How does context influence regulatory decisions?</a:t>
              </a:r>
            </a:p>
          </p:txBody>
        </p:sp>
        <p:sp>
          <p:nvSpPr>
            <p:cNvPr id="29" name="TextBox 28">
              <a:extLst>
                <a:ext uri="{FF2B5EF4-FFF2-40B4-BE49-F238E27FC236}">
                  <a16:creationId xmlns:a16="http://schemas.microsoft.com/office/drawing/2014/main" id="{696F2C97-9ED1-4CDF-A6AB-720F01BFE336}"/>
                </a:ext>
              </a:extLst>
            </p:cNvPr>
            <p:cNvSpPr txBox="1"/>
            <p:nvPr/>
          </p:nvSpPr>
          <p:spPr>
            <a:xfrm>
              <a:off x="5232981" y="2449881"/>
              <a:ext cx="1709496" cy="1200329"/>
            </a:xfrm>
            <a:prstGeom prst="rect">
              <a:avLst/>
            </a:prstGeom>
            <a:noFill/>
          </p:spPr>
          <p:txBody>
            <a:bodyPr wrap="square" rtlCol="0">
              <a:spAutoFit/>
            </a:bodyPr>
            <a:lstStyle/>
            <a:p>
              <a:pPr algn="ctr"/>
              <a:r>
                <a:rPr lang="en-US" dirty="0"/>
                <a:t>How do self-schemas inform socioemotional outcomes?</a:t>
              </a:r>
            </a:p>
          </p:txBody>
        </p:sp>
        <p:sp>
          <p:nvSpPr>
            <p:cNvPr id="30" name="TextBox 29">
              <a:extLst>
                <a:ext uri="{FF2B5EF4-FFF2-40B4-BE49-F238E27FC236}">
                  <a16:creationId xmlns:a16="http://schemas.microsoft.com/office/drawing/2014/main" id="{BD7AA119-5680-4C97-8A9B-02AA20B31A00}"/>
                </a:ext>
              </a:extLst>
            </p:cNvPr>
            <p:cNvSpPr txBox="1"/>
            <p:nvPr/>
          </p:nvSpPr>
          <p:spPr>
            <a:xfrm>
              <a:off x="7744596" y="2458840"/>
              <a:ext cx="1709496" cy="1477328"/>
            </a:xfrm>
            <a:prstGeom prst="rect">
              <a:avLst/>
            </a:prstGeom>
            <a:noFill/>
          </p:spPr>
          <p:txBody>
            <a:bodyPr wrap="square" rtlCol="0">
              <a:spAutoFit/>
            </a:bodyPr>
            <a:lstStyle/>
            <a:p>
              <a:pPr algn="ctr"/>
              <a:r>
                <a:rPr lang="en-US" dirty="0">
                  <a:solidFill>
                    <a:schemeClr val="bg1"/>
                  </a:solidFill>
                </a:rPr>
                <a:t>How can we overcome difficulties in giving/receiving feedback?</a:t>
              </a:r>
            </a:p>
          </p:txBody>
        </p:sp>
        <p:sp>
          <p:nvSpPr>
            <p:cNvPr id="31" name="TextBox 30">
              <a:extLst>
                <a:ext uri="{FF2B5EF4-FFF2-40B4-BE49-F238E27FC236}">
                  <a16:creationId xmlns:a16="http://schemas.microsoft.com/office/drawing/2014/main" id="{DBB552AB-D936-44A5-91F5-6D47AA530BBA}"/>
                </a:ext>
              </a:extLst>
            </p:cNvPr>
            <p:cNvSpPr txBox="1"/>
            <p:nvPr/>
          </p:nvSpPr>
          <p:spPr>
            <a:xfrm>
              <a:off x="10110608" y="2442523"/>
              <a:ext cx="1709496" cy="1477328"/>
            </a:xfrm>
            <a:prstGeom prst="rect">
              <a:avLst/>
            </a:prstGeom>
            <a:noFill/>
          </p:spPr>
          <p:txBody>
            <a:bodyPr wrap="square" rtlCol="0">
              <a:spAutoFit/>
            </a:bodyPr>
            <a:lstStyle/>
            <a:p>
              <a:pPr algn="ctr"/>
              <a:r>
                <a:rPr lang="en-US" dirty="0">
                  <a:solidFill>
                    <a:schemeClr val="bg1"/>
                  </a:solidFill>
                </a:rPr>
                <a:t>How does affective labeling help regulate emotions?</a:t>
              </a:r>
            </a:p>
          </p:txBody>
        </p:sp>
      </p:grpSp>
      <p:sp>
        <p:nvSpPr>
          <p:cNvPr id="33" name="TextBox 32">
            <a:extLst>
              <a:ext uri="{FF2B5EF4-FFF2-40B4-BE49-F238E27FC236}">
                <a16:creationId xmlns:a16="http://schemas.microsoft.com/office/drawing/2014/main" id="{1353C812-A02C-4BF8-BC93-A75D47947B35}"/>
              </a:ext>
            </a:extLst>
          </p:cNvPr>
          <p:cNvSpPr txBox="1"/>
          <p:nvPr/>
        </p:nvSpPr>
        <p:spPr>
          <a:xfrm>
            <a:off x="486683" y="288299"/>
            <a:ext cx="1576072" cy="369332"/>
          </a:xfrm>
          <a:prstGeom prst="rect">
            <a:avLst/>
          </a:prstGeom>
          <a:noFill/>
        </p:spPr>
        <p:txBody>
          <a:bodyPr wrap="none" rtlCol="0">
            <a:spAutoFit/>
          </a:bodyPr>
          <a:lstStyle/>
          <a:p>
            <a:r>
              <a:rPr lang="en-US" dirty="0"/>
              <a:t>Chelsea Helion</a:t>
            </a:r>
          </a:p>
        </p:txBody>
      </p:sp>
      <p:sp>
        <p:nvSpPr>
          <p:cNvPr id="34" name="TextBox 33">
            <a:extLst>
              <a:ext uri="{FF2B5EF4-FFF2-40B4-BE49-F238E27FC236}">
                <a16:creationId xmlns:a16="http://schemas.microsoft.com/office/drawing/2014/main" id="{A5BFECDB-CCCF-44FF-B8DC-F5F7304184AD}"/>
              </a:ext>
            </a:extLst>
          </p:cNvPr>
          <p:cNvSpPr txBox="1"/>
          <p:nvPr/>
        </p:nvSpPr>
        <p:spPr>
          <a:xfrm>
            <a:off x="2947521" y="288299"/>
            <a:ext cx="1390509" cy="369332"/>
          </a:xfrm>
          <a:prstGeom prst="rect">
            <a:avLst/>
          </a:prstGeom>
          <a:noFill/>
        </p:spPr>
        <p:txBody>
          <a:bodyPr wrap="none" rtlCol="0">
            <a:spAutoFit/>
          </a:bodyPr>
          <a:lstStyle/>
          <a:p>
            <a:r>
              <a:rPr lang="en-US" dirty="0"/>
              <a:t>Billy Mitchell</a:t>
            </a:r>
          </a:p>
        </p:txBody>
      </p:sp>
      <p:sp>
        <p:nvSpPr>
          <p:cNvPr id="35" name="TextBox 34">
            <a:extLst>
              <a:ext uri="{FF2B5EF4-FFF2-40B4-BE49-F238E27FC236}">
                <a16:creationId xmlns:a16="http://schemas.microsoft.com/office/drawing/2014/main" id="{3F1E6554-A3E3-4D73-BD1E-2323F2BFAE2B}"/>
              </a:ext>
            </a:extLst>
          </p:cNvPr>
          <p:cNvSpPr txBox="1"/>
          <p:nvPr/>
        </p:nvSpPr>
        <p:spPr>
          <a:xfrm>
            <a:off x="5608334" y="266397"/>
            <a:ext cx="975332" cy="369332"/>
          </a:xfrm>
          <a:prstGeom prst="rect">
            <a:avLst/>
          </a:prstGeom>
          <a:noFill/>
        </p:spPr>
        <p:txBody>
          <a:bodyPr wrap="none" rtlCol="0">
            <a:spAutoFit/>
          </a:bodyPr>
          <a:lstStyle/>
          <a:p>
            <a:r>
              <a:rPr lang="en-US" dirty="0"/>
              <a:t>Joy Ham</a:t>
            </a:r>
          </a:p>
        </p:txBody>
      </p:sp>
      <p:sp>
        <p:nvSpPr>
          <p:cNvPr id="36" name="TextBox 35">
            <a:extLst>
              <a:ext uri="{FF2B5EF4-FFF2-40B4-BE49-F238E27FC236}">
                <a16:creationId xmlns:a16="http://schemas.microsoft.com/office/drawing/2014/main" id="{57E67D44-0B7E-45BE-AE0C-7DF36E09B924}"/>
              </a:ext>
            </a:extLst>
          </p:cNvPr>
          <p:cNvSpPr txBox="1"/>
          <p:nvPr/>
        </p:nvSpPr>
        <p:spPr>
          <a:xfrm>
            <a:off x="7666788" y="288299"/>
            <a:ext cx="1592744" cy="369332"/>
          </a:xfrm>
          <a:prstGeom prst="rect">
            <a:avLst/>
          </a:prstGeom>
          <a:noFill/>
        </p:spPr>
        <p:txBody>
          <a:bodyPr wrap="none" rtlCol="0">
            <a:spAutoFit/>
          </a:bodyPr>
          <a:lstStyle/>
          <a:p>
            <a:r>
              <a:rPr lang="en-US" dirty="0">
                <a:solidFill>
                  <a:schemeClr val="bg1"/>
                </a:solidFill>
              </a:rPr>
              <a:t>Ginny Ulichney</a:t>
            </a:r>
          </a:p>
        </p:txBody>
      </p:sp>
      <p:sp>
        <p:nvSpPr>
          <p:cNvPr id="37" name="TextBox 36">
            <a:extLst>
              <a:ext uri="{FF2B5EF4-FFF2-40B4-BE49-F238E27FC236}">
                <a16:creationId xmlns:a16="http://schemas.microsoft.com/office/drawing/2014/main" id="{4486A13D-F9F6-4D56-8DCF-9E284B148F19}"/>
              </a:ext>
            </a:extLst>
          </p:cNvPr>
          <p:cNvSpPr txBox="1"/>
          <p:nvPr/>
        </p:nvSpPr>
        <p:spPr>
          <a:xfrm>
            <a:off x="10156495" y="288299"/>
            <a:ext cx="1548822" cy="369332"/>
          </a:xfrm>
          <a:prstGeom prst="rect">
            <a:avLst/>
          </a:prstGeom>
          <a:noFill/>
        </p:spPr>
        <p:txBody>
          <a:bodyPr wrap="none" rtlCol="0">
            <a:spAutoFit/>
          </a:bodyPr>
          <a:lstStyle/>
          <a:p>
            <a:r>
              <a:rPr lang="en-US" dirty="0">
                <a:solidFill>
                  <a:schemeClr val="bg1"/>
                </a:solidFill>
              </a:rPr>
              <a:t>Helen Schmidt</a:t>
            </a:r>
          </a:p>
        </p:txBody>
      </p:sp>
    </p:spTree>
    <p:extLst>
      <p:ext uri="{BB962C8B-B14F-4D97-AF65-F5344CB8AC3E}">
        <p14:creationId xmlns:p14="http://schemas.microsoft.com/office/powerpoint/2010/main" val="33241890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2697D8-9F86-4AFF-B7A5-FB44AE3C3219}"/>
              </a:ext>
            </a:extLst>
          </p:cNvPr>
          <p:cNvSpPr>
            <a:spLocks noGrp="1"/>
          </p:cNvSpPr>
          <p:nvPr>
            <p:ph type="title"/>
          </p:nvPr>
        </p:nvSpPr>
        <p:spPr>
          <a:xfrm>
            <a:off x="6513788" y="262996"/>
            <a:ext cx="5214386" cy="1807305"/>
          </a:xfrm>
        </p:spPr>
        <p:txBody>
          <a:bodyPr>
            <a:normAutofit/>
          </a:bodyPr>
          <a:lstStyle/>
          <a:p>
            <a:r>
              <a:rPr lang="en-US" dirty="0"/>
              <a:t>What don’t we know?</a:t>
            </a:r>
          </a:p>
        </p:txBody>
      </p:sp>
      <p:pic>
        <p:nvPicPr>
          <p:cNvPr id="6" name="Picture 5" descr="Logo&#10;&#10;Description automatically generated">
            <a:extLst>
              <a:ext uri="{FF2B5EF4-FFF2-40B4-BE49-F238E27FC236}">
                <a16:creationId xmlns:a16="http://schemas.microsoft.com/office/drawing/2014/main" id="{8D84168E-8751-47DC-B86E-E3425B5BFCF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4385" r="1608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2533CA7-18E3-4190-A678-AB84B9D5BD87}"/>
              </a:ext>
            </a:extLst>
          </p:cNvPr>
          <p:cNvSpPr>
            <a:spLocks noGrp="1"/>
          </p:cNvSpPr>
          <p:nvPr>
            <p:ph idx="1"/>
          </p:nvPr>
        </p:nvSpPr>
        <p:spPr>
          <a:xfrm>
            <a:off x="6513788" y="2333297"/>
            <a:ext cx="4840010" cy="3843666"/>
          </a:xfrm>
        </p:spPr>
        <p:txBody>
          <a:bodyPr>
            <a:normAutofit/>
          </a:bodyPr>
          <a:lstStyle/>
          <a:p>
            <a:pPr marL="0" indent="0" algn="ctr">
              <a:buNone/>
            </a:pPr>
            <a:r>
              <a:rPr lang="en-US" sz="3600" dirty="0"/>
              <a:t>How might developments in neural affective structures and function influence cognition and subsequent behavior? </a:t>
            </a:r>
          </a:p>
          <a:p>
            <a:endParaRPr lang="en-US" sz="2000" dirty="0"/>
          </a:p>
        </p:txBody>
      </p:sp>
      <p:sp>
        <p:nvSpPr>
          <p:cNvPr id="4" name="Slide Number Placeholder 3">
            <a:extLst>
              <a:ext uri="{FF2B5EF4-FFF2-40B4-BE49-F238E27FC236}">
                <a16:creationId xmlns:a16="http://schemas.microsoft.com/office/drawing/2014/main" id="{E00DEB94-6354-481B-93F7-637D87D0490C}"/>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20</a:t>
            </a:fld>
            <a:endParaRPr lang="en-US" dirty="0"/>
          </a:p>
        </p:txBody>
      </p:sp>
      <p:sp>
        <p:nvSpPr>
          <p:cNvPr id="7" name="TextBox 6">
            <a:extLst>
              <a:ext uri="{FF2B5EF4-FFF2-40B4-BE49-F238E27FC236}">
                <a16:creationId xmlns:a16="http://schemas.microsoft.com/office/drawing/2014/main" id="{FD1F4673-020B-4ED6-8FCE-81890AAF4295}"/>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s://www.flickr.com/photos/86530412@N02/16697171583">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grpSp>
        <p:nvGrpSpPr>
          <p:cNvPr id="13" name="Group 12">
            <a:extLst>
              <a:ext uri="{FF2B5EF4-FFF2-40B4-BE49-F238E27FC236}">
                <a16:creationId xmlns:a16="http://schemas.microsoft.com/office/drawing/2014/main" id="{1770ABD5-F128-4284-8C19-6A0E2F2C6FC7}"/>
              </a:ext>
            </a:extLst>
          </p:cNvPr>
          <p:cNvGrpSpPr/>
          <p:nvPr/>
        </p:nvGrpSpPr>
        <p:grpSpPr>
          <a:xfrm>
            <a:off x="1767380" y="1122561"/>
            <a:ext cx="1432464" cy="4612877"/>
            <a:chOff x="8442500" y="1387842"/>
            <a:chExt cx="1432464" cy="4612877"/>
          </a:xfrm>
        </p:grpSpPr>
        <p:grpSp>
          <p:nvGrpSpPr>
            <p:cNvPr id="14" name="Group 13">
              <a:extLst>
                <a:ext uri="{FF2B5EF4-FFF2-40B4-BE49-F238E27FC236}">
                  <a16:creationId xmlns:a16="http://schemas.microsoft.com/office/drawing/2014/main" id="{BED47A8F-2920-478A-B998-50602B3A4C91}"/>
                </a:ext>
              </a:extLst>
            </p:cNvPr>
            <p:cNvGrpSpPr/>
            <p:nvPr/>
          </p:nvGrpSpPr>
          <p:grpSpPr>
            <a:xfrm>
              <a:off x="8452315" y="1387842"/>
              <a:ext cx="1422649" cy="4612877"/>
              <a:chOff x="8432667" y="1885218"/>
              <a:chExt cx="1422649" cy="4612877"/>
            </a:xfrm>
          </p:grpSpPr>
          <p:sp>
            <p:nvSpPr>
              <p:cNvPr id="17" name="Rectangle: Rounded Corners 16">
                <a:extLst>
                  <a:ext uri="{FF2B5EF4-FFF2-40B4-BE49-F238E27FC236}">
                    <a16:creationId xmlns:a16="http://schemas.microsoft.com/office/drawing/2014/main" id="{3997872D-7AD6-4D52-B5F9-214B21E77334}"/>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18" name="Rectangle: Rounded Corners 17">
                <a:extLst>
                  <a:ext uri="{FF2B5EF4-FFF2-40B4-BE49-F238E27FC236}">
                    <a16:creationId xmlns:a16="http://schemas.microsoft.com/office/drawing/2014/main" id="{C2D30093-19BC-4B97-83CB-EF49FF273AE2}"/>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19" name="Rectangle: Rounded Corners 18">
                <a:extLst>
                  <a:ext uri="{FF2B5EF4-FFF2-40B4-BE49-F238E27FC236}">
                    <a16:creationId xmlns:a16="http://schemas.microsoft.com/office/drawing/2014/main" id="{2763B802-B0A6-4436-9BCE-A8D2B64299AC}"/>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Regulation</a:t>
                </a:r>
              </a:p>
            </p:txBody>
          </p:sp>
          <p:sp>
            <p:nvSpPr>
              <p:cNvPr id="20" name="Rectangle: Rounded Corners 19">
                <a:extLst>
                  <a:ext uri="{FF2B5EF4-FFF2-40B4-BE49-F238E27FC236}">
                    <a16:creationId xmlns:a16="http://schemas.microsoft.com/office/drawing/2014/main" id="{F1217301-2FC3-418A-BADC-128DFDA23867}"/>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21" name="Rectangle: Rounded Corners 20">
                <a:extLst>
                  <a:ext uri="{FF2B5EF4-FFF2-40B4-BE49-F238E27FC236}">
                    <a16:creationId xmlns:a16="http://schemas.microsoft.com/office/drawing/2014/main" id="{AB966F60-8746-4194-99AE-C699DA618CF8}"/>
                  </a:ext>
                </a:extLst>
              </p:cNvPr>
              <p:cNvSpPr/>
              <p:nvPr/>
            </p:nvSpPr>
            <p:spPr>
              <a:xfrm>
                <a:off x="8432668" y="5949455"/>
                <a:ext cx="1422645" cy="548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22" name="Straight Arrow Connector 21">
                <a:extLst>
                  <a:ext uri="{FF2B5EF4-FFF2-40B4-BE49-F238E27FC236}">
                    <a16:creationId xmlns:a16="http://schemas.microsoft.com/office/drawing/2014/main" id="{3744BEAC-9341-4BF3-896D-02B1A4A9EA81}"/>
                  </a:ext>
                </a:extLst>
              </p:cNvPr>
              <p:cNvCxnSpPr>
                <a:cxnSpLocks/>
                <a:endCxn id="18"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9223A3-031E-4502-A354-64F46DC5464E}"/>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B4D8A5F-1E40-40E1-AF4F-DA93C528AFCC}"/>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EBBCC7C-D8ED-4C51-94C7-FB926B761354}"/>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6F7470EC-6424-438D-933C-3697DBF94E73}"/>
                </a:ext>
              </a:extLst>
            </p:cNvPr>
            <p:cNvSpPr/>
            <p:nvPr/>
          </p:nvSpPr>
          <p:spPr>
            <a:xfrm>
              <a:off x="8442500" y="2204248"/>
              <a:ext cx="1422645" cy="548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accent1">
                      <a:lumMod val="50000"/>
                    </a:schemeClr>
                  </a:solidFill>
                </a:rPr>
                <a:t>Processing</a:t>
              </a:r>
            </a:p>
          </p:txBody>
        </p:sp>
        <p:cxnSp>
          <p:nvCxnSpPr>
            <p:cNvPr id="16" name="Straight Arrow Connector 15">
              <a:extLst>
                <a:ext uri="{FF2B5EF4-FFF2-40B4-BE49-F238E27FC236}">
                  <a16:creationId xmlns:a16="http://schemas.microsoft.com/office/drawing/2014/main" id="{E8E86C93-9A8C-4599-BADB-FD3B23B004B0}"/>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969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C3BA5F-D86F-4953-94C4-99A924898116}"/>
              </a:ext>
            </a:extLst>
          </p:cNvPr>
          <p:cNvSpPr>
            <a:spLocks noGrp="1"/>
          </p:cNvSpPr>
          <p:nvPr>
            <p:ph idx="1"/>
          </p:nvPr>
        </p:nvSpPr>
        <p:spPr>
          <a:xfrm>
            <a:off x="3581401" y="4160173"/>
            <a:ext cx="5018104" cy="2561302"/>
          </a:xfrm>
        </p:spPr>
        <p:txBody>
          <a:bodyPr>
            <a:normAutofit/>
          </a:bodyPr>
          <a:lstStyle/>
          <a:p>
            <a:pPr marL="0" indent="0" algn="ctr">
              <a:buNone/>
            </a:pPr>
            <a:r>
              <a:rPr lang="en-US" sz="3200" dirty="0">
                <a:solidFill>
                  <a:schemeClr val="tx1">
                    <a:lumMod val="85000"/>
                    <a:lumOff val="15000"/>
                  </a:schemeClr>
                </a:solidFill>
              </a:rPr>
              <a:t>How similarly do children and adults process the same affective information?  </a:t>
            </a:r>
          </a:p>
          <a:p>
            <a:pPr marL="0" indent="0">
              <a:buNone/>
            </a:pPr>
            <a:endParaRPr lang="en-US" sz="2000" dirty="0">
              <a:solidFill>
                <a:schemeClr val="tx1">
                  <a:lumMod val="85000"/>
                  <a:lumOff val="15000"/>
                </a:schemeClr>
              </a:solidFill>
            </a:endParaRPr>
          </a:p>
        </p:txBody>
      </p:sp>
      <p:pic>
        <p:nvPicPr>
          <p:cNvPr id="10" name="Picture 9" descr="Young school girl hands on chin">
            <a:extLst>
              <a:ext uri="{FF2B5EF4-FFF2-40B4-BE49-F238E27FC236}">
                <a16:creationId xmlns:a16="http://schemas.microsoft.com/office/drawing/2014/main" id="{4DF7777C-E910-4984-870D-D99B276B6DCD}"/>
              </a:ext>
            </a:extLst>
          </p:cNvPr>
          <p:cNvPicPr>
            <a:picLocks noChangeAspect="1"/>
          </p:cNvPicPr>
          <p:nvPr/>
        </p:nvPicPr>
        <p:blipFill rotWithShape="1">
          <a:blip r:embed="rId3">
            <a:extLst>
              <a:ext uri="{28A0092B-C50C-407E-A947-70E740481C1C}">
                <a14:useLocalDpi xmlns:a14="http://schemas.microsoft.com/office/drawing/2010/main" val="0"/>
              </a:ext>
            </a:extLst>
          </a:blip>
          <a:srcRect r="-1" b="42557"/>
          <a:stretch/>
        </p:blipFill>
        <p:spPr>
          <a:xfrm>
            <a:off x="-234386" y="2334234"/>
            <a:ext cx="2454188" cy="4660292"/>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3824B5EE-50B3-45C6-BA61-1BA559A523FC}"/>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z="1000">
                <a:solidFill>
                  <a:srgbClr val="FFFFFF"/>
                </a:solidFill>
              </a:rPr>
              <a:pPr>
                <a:spcAft>
                  <a:spcPts val="600"/>
                </a:spcAft>
              </a:pPr>
              <a:t>21</a:t>
            </a:fld>
            <a:endParaRPr lang="en-US" sz="1000" dirty="0">
              <a:solidFill>
                <a:srgbClr val="FFFFFF"/>
              </a:solidFill>
            </a:endParaRPr>
          </a:p>
        </p:txBody>
      </p:sp>
      <p:sp>
        <p:nvSpPr>
          <p:cNvPr id="11" name="TextBox 10">
            <a:extLst>
              <a:ext uri="{FF2B5EF4-FFF2-40B4-BE49-F238E27FC236}">
                <a16:creationId xmlns:a16="http://schemas.microsoft.com/office/drawing/2014/main" id="{E82DD28A-131B-4AE8-AC68-908FFEBF5B04}"/>
              </a:ext>
            </a:extLst>
          </p:cNvPr>
          <p:cNvSpPr txBox="1"/>
          <p:nvPr/>
        </p:nvSpPr>
        <p:spPr>
          <a:xfrm>
            <a:off x="4003869" y="3385858"/>
            <a:ext cx="4200189" cy="707886"/>
          </a:xfrm>
          <a:prstGeom prst="rect">
            <a:avLst/>
          </a:prstGeom>
          <a:noFill/>
        </p:spPr>
        <p:txBody>
          <a:bodyPr wrap="none" rtlCol="0">
            <a:spAutoFit/>
          </a:bodyPr>
          <a:lstStyle/>
          <a:p>
            <a:r>
              <a:rPr lang="en-US" sz="4000" b="1" u="sng" dirty="0">
                <a:latin typeface="Arial Narrow" panose="020B0606020202030204" pitchFamily="34" charset="0"/>
              </a:rPr>
              <a:t>THE BIG QUESTION</a:t>
            </a:r>
            <a:endParaRPr lang="en-US" b="1" u="sng" dirty="0">
              <a:latin typeface="Arial Narrow" panose="020B0606020202030204" pitchFamily="34" charset="0"/>
            </a:endParaRPr>
          </a:p>
        </p:txBody>
      </p:sp>
      <p:pic>
        <p:nvPicPr>
          <p:cNvPr id="8" name="Picture 7" descr="Woman hand on face">
            <a:extLst>
              <a:ext uri="{FF2B5EF4-FFF2-40B4-BE49-F238E27FC236}">
                <a16:creationId xmlns:a16="http://schemas.microsoft.com/office/drawing/2014/main" id="{B523B690-7969-4D99-9985-5B5FD61CAA36}"/>
              </a:ext>
            </a:extLst>
          </p:cNvPr>
          <p:cNvPicPr>
            <a:picLocks noChangeAspect="1"/>
          </p:cNvPicPr>
          <p:nvPr/>
        </p:nvPicPr>
        <p:blipFill rotWithShape="1">
          <a:blip r:embed="rId4">
            <a:extLst>
              <a:ext uri="{28A0092B-C50C-407E-A947-70E740481C1C}">
                <a14:useLocalDpi xmlns:a14="http://schemas.microsoft.com/office/drawing/2010/main" val="0"/>
              </a:ext>
            </a:extLst>
          </a:blip>
          <a:srcRect b="55000"/>
          <a:stretch/>
        </p:blipFill>
        <p:spPr>
          <a:xfrm>
            <a:off x="9867893" y="1904048"/>
            <a:ext cx="2743201" cy="5090478"/>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3" name="Picture 12" descr="A dog wearing a sweater&#10;&#10;Description automatically generated with medium confidence">
            <a:extLst>
              <a:ext uri="{FF2B5EF4-FFF2-40B4-BE49-F238E27FC236}">
                <a16:creationId xmlns:a16="http://schemas.microsoft.com/office/drawing/2014/main" id="{AAB35224-3BDB-4890-85EB-4FB9BAAB00A9}"/>
              </a:ext>
            </a:extLst>
          </p:cNvPr>
          <p:cNvPicPr>
            <a:picLocks noChangeAspect="1"/>
          </p:cNvPicPr>
          <p:nvPr/>
        </p:nvPicPr>
        <p:blipFill rotWithShape="1">
          <a:blip r:embed="rId5">
            <a:extLst>
              <a:ext uri="{28A0092B-C50C-407E-A947-70E740481C1C}">
                <a14:useLocalDpi xmlns:a14="http://schemas.microsoft.com/office/drawing/2010/main" val="0"/>
              </a:ext>
            </a:extLst>
          </a:blip>
          <a:srcRect l="-720" t="15737" r="720" b="11263"/>
          <a:stretch/>
        </p:blipFill>
        <p:spPr>
          <a:xfrm>
            <a:off x="4949743" y="335383"/>
            <a:ext cx="2308443" cy="2308443"/>
          </a:xfrm>
          <a:prstGeom prst="rect">
            <a:avLst/>
          </a:prstGeom>
        </p:spPr>
      </p:pic>
      <p:pic>
        <p:nvPicPr>
          <p:cNvPr id="16" name="Graphic 15" descr="Grinning face outline with solid fill">
            <a:extLst>
              <a:ext uri="{FF2B5EF4-FFF2-40B4-BE49-F238E27FC236}">
                <a16:creationId xmlns:a16="http://schemas.microsoft.com/office/drawing/2014/main" id="{100D03F6-6A59-43B5-AC25-BE933227C5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70311" y="1093427"/>
            <a:ext cx="914400" cy="914400"/>
          </a:xfrm>
          <a:prstGeom prst="rect">
            <a:avLst/>
          </a:prstGeom>
        </p:spPr>
      </p:pic>
      <p:pic>
        <p:nvPicPr>
          <p:cNvPr id="19" name="Graphic 18" descr="Confused face outline outline">
            <a:extLst>
              <a:ext uri="{FF2B5EF4-FFF2-40B4-BE49-F238E27FC236}">
                <a16:creationId xmlns:a16="http://schemas.microsoft.com/office/drawing/2014/main" id="{B7FA0BD6-89FA-4B54-9276-59467372F4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17069" y="682652"/>
            <a:ext cx="914400" cy="914400"/>
          </a:xfrm>
          <a:prstGeom prst="rect">
            <a:avLst/>
          </a:prstGeom>
        </p:spPr>
      </p:pic>
      <p:sp>
        <p:nvSpPr>
          <p:cNvPr id="20" name="Thought Bubble: Cloud 19">
            <a:extLst>
              <a:ext uri="{FF2B5EF4-FFF2-40B4-BE49-F238E27FC236}">
                <a16:creationId xmlns:a16="http://schemas.microsoft.com/office/drawing/2014/main" id="{913F01AE-5872-4083-AAB5-54905806F54C}"/>
              </a:ext>
            </a:extLst>
          </p:cNvPr>
          <p:cNvSpPr/>
          <p:nvPr/>
        </p:nvSpPr>
        <p:spPr>
          <a:xfrm>
            <a:off x="462288" y="776748"/>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hought Bubble: Cloud 20">
            <a:extLst>
              <a:ext uri="{FF2B5EF4-FFF2-40B4-BE49-F238E27FC236}">
                <a16:creationId xmlns:a16="http://schemas.microsoft.com/office/drawing/2014/main" id="{B16FA370-44D4-4527-A414-40E7D56EB1F6}"/>
              </a:ext>
            </a:extLst>
          </p:cNvPr>
          <p:cNvSpPr/>
          <p:nvPr/>
        </p:nvSpPr>
        <p:spPr>
          <a:xfrm flipH="1">
            <a:off x="8109046" y="375655"/>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146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C3BA5F-D86F-4953-94C4-99A924898116}"/>
              </a:ext>
            </a:extLst>
          </p:cNvPr>
          <p:cNvSpPr>
            <a:spLocks noGrp="1"/>
          </p:cNvSpPr>
          <p:nvPr>
            <p:ph idx="1"/>
          </p:nvPr>
        </p:nvSpPr>
        <p:spPr>
          <a:xfrm>
            <a:off x="3581401" y="5139819"/>
            <a:ext cx="5018104" cy="1581656"/>
          </a:xfrm>
        </p:spPr>
        <p:txBody>
          <a:bodyPr>
            <a:normAutofit/>
          </a:bodyPr>
          <a:lstStyle/>
          <a:p>
            <a:pPr marL="0" indent="0" algn="ctr">
              <a:buNone/>
            </a:pPr>
            <a:r>
              <a:rPr lang="en-US" sz="3200" dirty="0">
                <a:solidFill>
                  <a:schemeClr val="tx1">
                    <a:lumMod val="85000"/>
                    <a:lumOff val="15000"/>
                  </a:schemeClr>
                </a:solidFill>
              </a:rPr>
              <a:t>How similarly do children and adults process the same affective information?  </a:t>
            </a:r>
          </a:p>
          <a:p>
            <a:pPr marL="0" indent="0">
              <a:buNone/>
            </a:pPr>
            <a:endParaRPr lang="en-US" sz="2000" dirty="0">
              <a:solidFill>
                <a:schemeClr val="tx1">
                  <a:lumMod val="85000"/>
                  <a:lumOff val="15000"/>
                </a:schemeClr>
              </a:solidFill>
            </a:endParaRPr>
          </a:p>
        </p:txBody>
      </p:sp>
      <p:pic>
        <p:nvPicPr>
          <p:cNvPr id="10" name="Picture 9" descr="Young school girl hands on chin">
            <a:extLst>
              <a:ext uri="{FF2B5EF4-FFF2-40B4-BE49-F238E27FC236}">
                <a16:creationId xmlns:a16="http://schemas.microsoft.com/office/drawing/2014/main" id="{4DF7777C-E910-4984-870D-D99B276B6DCD}"/>
              </a:ext>
            </a:extLst>
          </p:cNvPr>
          <p:cNvPicPr>
            <a:picLocks noChangeAspect="1"/>
          </p:cNvPicPr>
          <p:nvPr/>
        </p:nvPicPr>
        <p:blipFill rotWithShape="1">
          <a:blip r:embed="rId3">
            <a:extLst>
              <a:ext uri="{28A0092B-C50C-407E-A947-70E740481C1C}">
                <a14:useLocalDpi xmlns:a14="http://schemas.microsoft.com/office/drawing/2010/main" val="0"/>
              </a:ext>
            </a:extLst>
          </a:blip>
          <a:srcRect r="-1" b="42557"/>
          <a:stretch/>
        </p:blipFill>
        <p:spPr>
          <a:xfrm>
            <a:off x="-234386" y="2334234"/>
            <a:ext cx="2454188" cy="4660292"/>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3824B5EE-50B3-45C6-BA61-1BA559A523FC}"/>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z="1000">
                <a:solidFill>
                  <a:srgbClr val="FFFFFF"/>
                </a:solidFill>
              </a:rPr>
              <a:pPr>
                <a:spcAft>
                  <a:spcPts val="600"/>
                </a:spcAft>
              </a:pPr>
              <a:t>22</a:t>
            </a:fld>
            <a:endParaRPr lang="en-US" sz="1000" dirty="0">
              <a:solidFill>
                <a:srgbClr val="FFFFFF"/>
              </a:solidFill>
            </a:endParaRPr>
          </a:p>
        </p:txBody>
      </p:sp>
      <p:sp>
        <p:nvSpPr>
          <p:cNvPr id="11" name="TextBox 10">
            <a:extLst>
              <a:ext uri="{FF2B5EF4-FFF2-40B4-BE49-F238E27FC236}">
                <a16:creationId xmlns:a16="http://schemas.microsoft.com/office/drawing/2014/main" id="{E82DD28A-131B-4AE8-AC68-908FFEBF5B04}"/>
              </a:ext>
            </a:extLst>
          </p:cNvPr>
          <p:cNvSpPr txBox="1"/>
          <p:nvPr/>
        </p:nvSpPr>
        <p:spPr>
          <a:xfrm>
            <a:off x="3990358" y="4431933"/>
            <a:ext cx="4200189" cy="707886"/>
          </a:xfrm>
          <a:prstGeom prst="rect">
            <a:avLst/>
          </a:prstGeom>
          <a:noFill/>
        </p:spPr>
        <p:txBody>
          <a:bodyPr wrap="none" rtlCol="0">
            <a:spAutoFit/>
          </a:bodyPr>
          <a:lstStyle/>
          <a:p>
            <a:r>
              <a:rPr lang="en-US" sz="4000" b="1" u="sng" dirty="0">
                <a:latin typeface="Arial Narrow" panose="020B0606020202030204" pitchFamily="34" charset="0"/>
              </a:rPr>
              <a:t>THE BIG QUESTION</a:t>
            </a:r>
            <a:endParaRPr lang="en-US" b="1" u="sng" dirty="0">
              <a:latin typeface="Arial Narrow" panose="020B0606020202030204" pitchFamily="34" charset="0"/>
            </a:endParaRPr>
          </a:p>
        </p:txBody>
      </p:sp>
      <p:pic>
        <p:nvPicPr>
          <p:cNvPr id="8" name="Picture 7" descr="Woman hand on face">
            <a:extLst>
              <a:ext uri="{FF2B5EF4-FFF2-40B4-BE49-F238E27FC236}">
                <a16:creationId xmlns:a16="http://schemas.microsoft.com/office/drawing/2014/main" id="{B523B690-7969-4D99-9985-5B5FD61CAA36}"/>
              </a:ext>
            </a:extLst>
          </p:cNvPr>
          <p:cNvPicPr>
            <a:picLocks noChangeAspect="1"/>
          </p:cNvPicPr>
          <p:nvPr/>
        </p:nvPicPr>
        <p:blipFill rotWithShape="1">
          <a:blip r:embed="rId4">
            <a:extLst>
              <a:ext uri="{28A0092B-C50C-407E-A947-70E740481C1C}">
                <a14:useLocalDpi xmlns:a14="http://schemas.microsoft.com/office/drawing/2010/main" val="0"/>
              </a:ext>
            </a:extLst>
          </a:blip>
          <a:srcRect b="55000"/>
          <a:stretch/>
        </p:blipFill>
        <p:spPr>
          <a:xfrm>
            <a:off x="9867893" y="1904048"/>
            <a:ext cx="2743201" cy="5090478"/>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6" name="Graphic 15" descr="Grinning face outline with solid fill">
            <a:extLst>
              <a:ext uri="{FF2B5EF4-FFF2-40B4-BE49-F238E27FC236}">
                <a16:creationId xmlns:a16="http://schemas.microsoft.com/office/drawing/2014/main" id="{100D03F6-6A59-43B5-AC25-BE933227C5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311" y="1093427"/>
            <a:ext cx="914400" cy="914400"/>
          </a:xfrm>
          <a:prstGeom prst="rect">
            <a:avLst/>
          </a:prstGeom>
        </p:spPr>
      </p:pic>
      <p:pic>
        <p:nvPicPr>
          <p:cNvPr id="19" name="Graphic 18" descr="Confused face outline outline">
            <a:extLst>
              <a:ext uri="{FF2B5EF4-FFF2-40B4-BE49-F238E27FC236}">
                <a16:creationId xmlns:a16="http://schemas.microsoft.com/office/drawing/2014/main" id="{B7FA0BD6-89FA-4B54-9276-59467372F4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17069" y="682652"/>
            <a:ext cx="914400" cy="914400"/>
          </a:xfrm>
          <a:prstGeom prst="rect">
            <a:avLst/>
          </a:prstGeom>
        </p:spPr>
      </p:pic>
      <p:sp>
        <p:nvSpPr>
          <p:cNvPr id="20" name="Thought Bubble: Cloud 19">
            <a:extLst>
              <a:ext uri="{FF2B5EF4-FFF2-40B4-BE49-F238E27FC236}">
                <a16:creationId xmlns:a16="http://schemas.microsoft.com/office/drawing/2014/main" id="{913F01AE-5872-4083-AAB5-54905806F54C}"/>
              </a:ext>
            </a:extLst>
          </p:cNvPr>
          <p:cNvSpPr/>
          <p:nvPr/>
        </p:nvSpPr>
        <p:spPr>
          <a:xfrm>
            <a:off x="462288" y="776748"/>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hought Bubble: Cloud 20">
            <a:extLst>
              <a:ext uri="{FF2B5EF4-FFF2-40B4-BE49-F238E27FC236}">
                <a16:creationId xmlns:a16="http://schemas.microsoft.com/office/drawing/2014/main" id="{B16FA370-44D4-4527-A414-40E7D56EB1F6}"/>
              </a:ext>
            </a:extLst>
          </p:cNvPr>
          <p:cNvSpPr/>
          <p:nvPr/>
        </p:nvSpPr>
        <p:spPr>
          <a:xfrm flipH="1">
            <a:off x="8109046" y="375655"/>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044E213-3B6C-4833-A4B5-71529CF7E500}"/>
              </a:ext>
            </a:extLst>
          </p:cNvPr>
          <p:cNvPicPr>
            <a:picLocks noChangeAspect="1"/>
          </p:cNvPicPr>
          <p:nvPr/>
        </p:nvPicPr>
        <p:blipFill>
          <a:blip r:embed="rId9"/>
          <a:stretch>
            <a:fillRect/>
          </a:stretch>
        </p:blipFill>
        <p:spPr>
          <a:xfrm>
            <a:off x="5491147" y="296675"/>
            <a:ext cx="1198609" cy="3838584"/>
          </a:xfrm>
          <a:prstGeom prst="rect">
            <a:avLst/>
          </a:prstGeom>
        </p:spPr>
      </p:pic>
    </p:spTree>
    <p:extLst>
      <p:ext uri="{BB962C8B-B14F-4D97-AF65-F5344CB8AC3E}">
        <p14:creationId xmlns:p14="http://schemas.microsoft.com/office/powerpoint/2010/main" val="4125740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C3BA5F-D86F-4953-94C4-99A924898116}"/>
              </a:ext>
            </a:extLst>
          </p:cNvPr>
          <p:cNvSpPr>
            <a:spLocks noGrp="1"/>
          </p:cNvSpPr>
          <p:nvPr>
            <p:ph idx="1"/>
          </p:nvPr>
        </p:nvSpPr>
        <p:spPr>
          <a:xfrm>
            <a:off x="3581401" y="5139819"/>
            <a:ext cx="5018104" cy="1581656"/>
          </a:xfrm>
        </p:spPr>
        <p:txBody>
          <a:bodyPr>
            <a:normAutofit/>
          </a:bodyPr>
          <a:lstStyle/>
          <a:p>
            <a:pPr marL="0" indent="0" algn="ctr">
              <a:buNone/>
            </a:pPr>
            <a:r>
              <a:rPr lang="en-US" sz="3200" dirty="0">
                <a:solidFill>
                  <a:schemeClr val="tx1">
                    <a:lumMod val="85000"/>
                    <a:lumOff val="15000"/>
                  </a:schemeClr>
                </a:solidFill>
              </a:rPr>
              <a:t>How similarly do children and adults </a:t>
            </a:r>
            <a:r>
              <a:rPr lang="en-US" sz="3200" dirty="0"/>
              <a:t>process</a:t>
            </a:r>
            <a:r>
              <a:rPr lang="en-US" sz="3200" dirty="0">
                <a:solidFill>
                  <a:schemeClr val="tx1">
                    <a:lumMod val="85000"/>
                    <a:lumOff val="15000"/>
                  </a:schemeClr>
                </a:solidFill>
              </a:rPr>
              <a:t> the </a:t>
            </a:r>
            <a:r>
              <a:rPr lang="en-US" sz="3200" dirty="0">
                <a:solidFill>
                  <a:schemeClr val="accent2"/>
                </a:solidFill>
              </a:rPr>
              <a:t>same affective information</a:t>
            </a:r>
            <a:r>
              <a:rPr lang="en-US" sz="3200" dirty="0">
                <a:solidFill>
                  <a:schemeClr val="tx1">
                    <a:lumMod val="85000"/>
                    <a:lumOff val="15000"/>
                  </a:schemeClr>
                </a:solidFill>
              </a:rPr>
              <a:t>?  </a:t>
            </a:r>
          </a:p>
          <a:p>
            <a:pPr marL="0" indent="0">
              <a:buNone/>
            </a:pPr>
            <a:endParaRPr lang="en-US" sz="2000" dirty="0">
              <a:solidFill>
                <a:schemeClr val="tx1">
                  <a:lumMod val="85000"/>
                  <a:lumOff val="15000"/>
                </a:schemeClr>
              </a:solidFill>
            </a:endParaRPr>
          </a:p>
        </p:txBody>
      </p:sp>
      <p:pic>
        <p:nvPicPr>
          <p:cNvPr id="10" name="Picture 9" descr="Young school girl hands on chin">
            <a:extLst>
              <a:ext uri="{FF2B5EF4-FFF2-40B4-BE49-F238E27FC236}">
                <a16:creationId xmlns:a16="http://schemas.microsoft.com/office/drawing/2014/main" id="{4DF7777C-E910-4984-870D-D99B276B6DCD}"/>
              </a:ext>
            </a:extLst>
          </p:cNvPr>
          <p:cNvPicPr>
            <a:picLocks noChangeAspect="1"/>
          </p:cNvPicPr>
          <p:nvPr/>
        </p:nvPicPr>
        <p:blipFill rotWithShape="1">
          <a:blip r:embed="rId3">
            <a:extLst>
              <a:ext uri="{28A0092B-C50C-407E-A947-70E740481C1C}">
                <a14:useLocalDpi xmlns:a14="http://schemas.microsoft.com/office/drawing/2010/main" val="0"/>
              </a:ext>
            </a:extLst>
          </a:blip>
          <a:srcRect r="-1" b="42557"/>
          <a:stretch/>
        </p:blipFill>
        <p:spPr>
          <a:xfrm>
            <a:off x="-234386" y="2334234"/>
            <a:ext cx="2454188" cy="4660292"/>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3824B5EE-50B3-45C6-BA61-1BA559A523FC}"/>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z="1000">
                <a:solidFill>
                  <a:srgbClr val="FFFFFF"/>
                </a:solidFill>
              </a:rPr>
              <a:pPr>
                <a:spcAft>
                  <a:spcPts val="600"/>
                </a:spcAft>
              </a:pPr>
              <a:t>23</a:t>
            </a:fld>
            <a:endParaRPr lang="en-US" sz="1000" dirty="0">
              <a:solidFill>
                <a:srgbClr val="FFFFFF"/>
              </a:solidFill>
            </a:endParaRPr>
          </a:p>
        </p:txBody>
      </p:sp>
      <p:sp>
        <p:nvSpPr>
          <p:cNvPr id="11" name="TextBox 10">
            <a:extLst>
              <a:ext uri="{FF2B5EF4-FFF2-40B4-BE49-F238E27FC236}">
                <a16:creationId xmlns:a16="http://schemas.microsoft.com/office/drawing/2014/main" id="{E82DD28A-131B-4AE8-AC68-908FFEBF5B04}"/>
              </a:ext>
            </a:extLst>
          </p:cNvPr>
          <p:cNvSpPr txBox="1"/>
          <p:nvPr/>
        </p:nvSpPr>
        <p:spPr>
          <a:xfrm>
            <a:off x="3990358" y="4431933"/>
            <a:ext cx="4200189" cy="707886"/>
          </a:xfrm>
          <a:prstGeom prst="rect">
            <a:avLst/>
          </a:prstGeom>
          <a:noFill/>
        </p:spPr>
        <p:txBody>
          <a:bodyPr wrap="none" rtlCol="0">
            <a:spAutoFit/>
          </a:bodyPr>
          <a:lstStyle/>
          <a:p>
            <a:r>
              <a:rPr lang="en-US" sz="4000" b="1" u="sng" dirty="0">
                <a:latin typeface="Arial Narrow" panose="020B0606020202030204" pitchFamily="34" charset="0"/>
              </a:rPr>
              <a:t>THE BIG QUESTION</a:t>
            </a:r>
            <a:endParaRPr lang="en-US" b="1" u="sng" dirty="0">
              <a:latin typeface="Arial Narrow" panose="020B0606020202030204" pitchFamily="34" charset="0"/>
            </a:endParaRPr>
          </a:p>
        </p:txBody>
      </p:sp>
      <p:pic>
        <p:nvPicPr>
          <p:cNvPr id="8" name="Picture 7" descr="Woman hand on face">
            <a:extLst>
              <a:ext uri="{FF2B5EF4-FFF2-40B4-BE49-F238E27FC236}">
                <a16:creationId xmlns:a16="http://schemas.microsoft.com/office/drawing/2014/main" id="{B523B690-7969-4D99-9985-5B5FD61CAA36}"/>
              </a:ext>
            </a:extLst>
          </p:cNvPr>
          <p:cNvPicPr>
            <a:picLocks noChangeAspect="1"/>
          </p:cNvPicPr>
          <p:nvPr/>
        </p:nvPicPr>
        <p:blipFill rotWithShape="1">
          <a:blip r:embed="rId4">
            <a:extLst>
              <a:ext uri="{28A0092B-C50C-407E-A947-70E740481C1C}">
                <a14:useLocalDpi xmlns:a14="http://schemas.microsoft.com/office/drawing/2010/main" val="0"/>
              </a:ext>
            </a:extLst>
          </a:blip>
          <a:srcRect b="55000"/>
          <a:stretch/>
        </p:blipFill>
        <p:spPr>
          <a:xfrm>
            <a:off x="9867893" y="1904048"/>
            <a:ext cx="2743201" cy="5090478"/>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6" name="Graphic 15" descr="Grinning face outline with solid fill">
            <a:extLst>
              <a:ext uri="{FF2B5EF4-FFF2-40B4-BE49-F238E27FC236}">
                <a16:creationId xmlns:a16="http://schemas.microsoft.com/office/drawing/2014/main" id="{100D03F6-6A59-43B5-AC25-BE933227C5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311" y="1093427"/>
            <a:ext cx="914400" cy="914400"/>
          </a:xfrm>
          <a:prstGeom prst="rect">
            <a:avLst/>
          </a:prstGeom>
        </p:spPr>
      </p:pic>
      <p:pic>
        <p:nvPicPr>
          <p:cNvPr id="19" name="Graphic 18" descr="Confused face outline outline">
            <a:extLst>
              <a:ext uri="{FF2B5EF4-FFF2-40B4-BE49-F238E27FC236}">
                <a16:creationId xmlns:a16="http://schemas.microsoft.com/office/drawing/2014/main" id="{B7FA0BD6-89FA-4B54-9276-59467372F4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17069" y="682652"/>
            <a:ext cx="914400" cy="914400"/>
          </a:xfrm>
          <a:prstGeom prst="rect">
            <a:avLst/>
          </a:prstGeom>
        </p:spPr>
      </p:pic>
      <p:sp>
        <p:nvSpPr>
          <p:cNvPr id="20" name="Thought Bubble: Cloud 19">
            <a:extLst>
              <a:ext uri="{FF2B5EF4-FFF2-40B4-BE49-F238E27FC236}">
                <a16:creationId xmlns:a16="http://schemas.microsoft.com/office/drawing/2014/main" id="{913F01AE-5872-4083-AAB5-54905806F54C}"/>
              </a:ext>
            </a:extLst>
          </p:cNvPr>
          <p:cNvSpPr/>
          <p:nvPr/>
        </p:nvSpPr>
        <p:spPr>
          <a:xfrm>
            <a:off x="462288" y="776748"/>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hought Bubble: Cloud 20">
            <a:extLst>
              <a:ext uri="{FF2B5EF4-FFF2-40B4-BE49-F238E27FC236}">
                <a16:creationId xmlns:a16="http://schemas.microsoft.com/office/drawing/2014/main" id="{B16FA370-44D4-4527-A414-40E7D56EB1F6}"/>
              </a:ext>
            </a:extLst>
          </p:cNvPr>
          <p:cNvSpPr/>
          <p:nvPr/>
        </p:nvSpPr>
        <p:spPr>
          <a:xfrm flipH="1">
            <a:off x="8109046" y="375655"/>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Connector: Curved 5">
            <a:extLst>
              <a:ext uri="{FF2B5EF4-FFF2-40B4-BE49-F238E27FC236}">
                <a16:creationId xmlns:a16="http://schemas.microsoft.com/office/drawing/2014/main" id="{6E80322D-772A-4286-AEB7-B25BAE872349}"/>
              </a:ext>
            </a:extLst>
          </p:cNvPr>
          <p:cNvCxnSpPr>
            <a:cxnSpLocks/>
          </p:cNvCxnSpPr>
          <p:nvPr/>
        </p:nvCxnSpPr>
        <p:spPr>
          <a:xfrm rot="16200000" flipV="1">
            <a:off x="5017773" y="2343148"/>
            <a:ext cx="5357919" cy="1738423"/>
          </a:xfrm>
          <a:prstGeom prst="curvedConnector3">
            <a:avLst>
              <a:gd name="adj1" fmla="val 10006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18" name="Picture 17">
            <a:extLst>
              <a:ext uri="{FF2B5EF4-FFF2-40B4-BE49-F238E27FC236}">
                <a16:creationId xmlns:a16="http://schemas.microsoft.com/office/drawing/2014/main" id="{81B4E0D0-B2AD-4ADF-A388-387952B5E6EA}"/>
              </a:ext>
            </a:extLst>
          </p:cNvPr>
          <p:cNvPicPr>
            <a:picLocks noChangeAspect="1"/>
          </p:cNvPicPr>
          <p:nvPr/>
        </p:nvPicPr>
        <p:blipFill>
          <a:blip r:embed="rId9"/>
          <a:stretch>
            <a:fillRect/>
          </a:stretch>
        </p:blipFill>
        <p:spPr>
          <a:xfrm>
            <a:off x="5491147" y="296675"/>
            <a:ext cx="1198609" cy="3838584"/>
          </a:xfrm>
          <a:prstGeom prst="rect">
            <a:avLst/>
          </a:prstGeom>
        </p:spPr>
      </p:pic>
    </p:spTree>
    <p:extLst>
      <p:ext uri="{BB962C8B-B14F-4D97-AF65-F5344CB8AC3E}">
        <p14:creationId xmlns:p14="http://schemas.microsoft.com/office/powerpoint/2010/main" val="50287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C3BA5F-D86F-4953-94C4-99A924898116}"/>
              </a:ext>
            </a:extLst>
          </p:cNvPr>
          <p:cNvSpPr>
            <a:spLocks noGrp="1"/>
          </p:cNvSpPr>
          <p:nvPr>
            <p:ph idx="1"/>
          </p:nvPr>
        </p:nvSpPr>
        <p:spPr>
          <a:xfrm>
            <a:off x="3581401" y="5139819"/>
            <a:ext cx="5018104" cy="1581656"/>
          </a:xfrm>
        </p:spPr>
        <p:txBody>
          <a:bodyPr>
            <a:normAutofit/>
          </a:bodyPr>
          <a:lstStyle/>
          <a:p>
            <a:pPr marL="0" indent="0" algn="ctr">
              <a:buNone/>
            </a:pPr>
            <a:r>
              <a:rPr lang="en-US" sz="3200" dirty="0">
                <a:solidFill>
                  <a:schemeClr val="tx1">
                    <a:lumMod val="85000"/>
                    <a:lumOff val="15000"/>
                  </a:schemeClr>
                </a:solidFill>
              </a:rPr>
              <a:t>How similarly do children and adults </a:t>
            </a:r>
            <a:r>
              <a:rPr lang="en-US" sz="3200" dirty="0">
                <a:solidFill>
                  <a:srgbClr val="00B0F0"/>
                </a:solidFill>
              </a:rPr>
              <a:t>process</a:t>
            </a:r>
            <a:r>
              <a:rPr lang="en-US" sz="3200" dirty="0">
                <a:solidFill>
                  <a:schemeClr val="tx1">
                    <a:lumMod val="85000"/>
                    <a:lumOff val="15000"/>
                  </a:schemeClr>
                </a:solidFill>
              </a:rPr>
              <a:t> the </a:t>
            </a:r>
            <a:r>
              <a:rPr lang="en-US" sz="3200" dirty="0">
                <a:solidFill>
                  <a:schemeClr val="accent2"/>
                </a:solidFill>
              </a:rPr>
              <a:t>same affective information</a:t>
            </a:r>
            <a:r>
              <a:rPr lang="en-US" sz="3200" dirty="0">
                <a:solidFill>
                  <a:schemeClr val="tx1">
                    <a:lumMod val="85000"/>
                    <a:lumOff val="15000"/>
                  </a:schemeClr>
                </a:solidFill>
              </a:rPr>
              <a:t>?  </a:t>
            </a:r>
          </a:p>
          <a:p>
            <a:pPr marL="0" indent="0">
              <a:buNone/>
            </a:pPr>
            <a:endParaRPr lang="en-US" sz="2000" dirty="0">
              <a:solidFill>
                <a:schemeClr val="tx1">
                  <a:lumMod val="85000"/>
                  <a:lumOff val="15000"/>
                </a:schemeClr>
              </a:solidFill>
            </a:endParaRPr>
          </a:p>
        </p:txBody>
      </p:sp>
      <p:pic>
        <p:nvPicPr>
          <p:cNvPr id="10" name="Picture 9" descr="Young school girl hands on chin">
            <a:extLst>
              <a:ext uri="{FF2B5EF4-FFF2-40B4-BE49-F238E27FC236}">
                <a16:creationId xmlns:a16="http://schemas.microsoft.com/office/drawing/2014/main" id="{4DF7777C-E910-4984-870D-D99B276B6DCD}"/>
              </a:ext>
            </a:extLst>
          </p:cNvPr>
          <p:cNvPicPr>
            <a:picLocks noChangeAspect="1"/>
          </p:cNvPicPr>
          <p:nvPr/>
        </p:nvPicPr>
        <p:blipFill rotWithShape="1">
          <a:blip r:embed="rId3">
            <a:extLst>
              <a:ext uri="{28A0092B-C50C-407E-A947-70E740481C1C}">
                <a14:useLocalDpi xmlns:a14="http://schemas.microsoft.com/office/drawing/2010/main" val="0"/>
              </a:ext>
            </a:extLst>
          </a:blip>
          <a:srcRect r="-1" b="42557"/>
          <a:stretch/>
        </p:blipFill>
        <p:spPr>
          <a:xfrm>
            <a:off x="-234386" y="2334234"/>
            <a:ext cx="2454188" cy="4660292"/>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3824B5EE-50B3-45C6-BA61-1BA559A523FC}"/>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z="1000">
                <a:solidFill>
                  <a:srgbClr val="FFFFFF"/>
                </a:solidFill>
              </a:rPr>
              <a:pPr>
                <a:spcAft>
                  <a:spcPts val="600"/>
                </a:spcAft>
              </a:pPr>
              <a:t>24</a:t>
            </a:fld>
            <a:endParaRPr lang="en-US" sz="1000" dirty="0">
              <a:solidFill>
                <a:srgbClr val="FFFFFF"/>
              </a:solidFill>
            </a:endParaRPr>
          </a:p>
        </p:txBody>
      </p:sp>
      <p:sp>
        <p:nvSpPr>
          <p:cNvPr id="11" name="TextBox 10">
            <a:extLst>
              <a:ext uri="{FF2B5EF4-FFF2-40B4-BE49-F238E27FC236}">
                <a16:creationId xmlns:a16="http://schemas.microsoft.com/office/drawing/2014/main" id="{E82DD28A-131B-4AE8-AC68-908FFEBF5B04}"/>
              </a:ext>
            </a:extLst>
          </p:cNvPr>
          <p:cNvSpPr txBox="1"/>
          <p:nvPr/>
        </p:nvSpPr>
        <p:spPr>
          <a:xfrm>
            <a:off x="3990358" y="4431933"/>
            <a:ext cx="4200189" cy="707886"/>
          </a:xfrm>
          <a:prstGeom prst="rect">
            <a:avLst/>
          </a:prstGeom>
          <a:noFill/>
        </p:spPr>
        <p:txBody>
          <a:bodyPr wrap="none" rtlCol="0">
            <a:spAutoFit/>
          </a:bodyPr>
          <a:lstStyle/>
          <a:p>
            <a:r>
              <a:rPr lang="en-US" sz="4000" b="1" u="sng" dirty="0">
                <a:latin typeface="Arial Narrow" panose="020B0606020202030204" pitchFamily="34" charset="0"/>
              </a:rPr>
              <a:t>THE BIG QUESTION</a:t>
            </a:r>
            <a:endParaRPr lang="en-US" b="1" u="sng" dirty="0">
              <a:latin typeface="Arial Narrow" panose="020B0606020202030204" pitchFamily="34" charset="0"/>
            </a:endParaRPr>
          </a:p>
        </p:txBody>
      </p:sp>
      <p:pic>
        <p:nvPicPr>
          <p:cNvPr id="8" name="Picture 7" descr="Woman hand on face">
            <a:extLst>
              <a:ext uri="{FF2B5EF4-FFF2-40B4-BE49-F238E27FC236}">
                <a16:creationId xmlns:a16="http://schemas.microsoft.com/office/drawing/2014/main" id="{B523B690-7969-4D99-9985-5B5FD61CAA36}"/>
              </a:ext>
            </a:extLst>
          </p:cNvPr>
          <p:cNvPicPr>
            <a:picLocks noChangeAspect="1"/>
          </p:cNvPicPr>
          <p:nvPr/>
        </p:nvPicPr>
        <p:blipFill rotWithShape="1">
          <a:blip r:embed="rId4">
            <a:extLst>
              <a:ext uri="{28A0092B-C50C-407E-A947-70E740481C1C}">
                <a14:useLocalDpi xmlns:a14="http://schemas.microsoft.com/office/drawing/2010/main" val="0"/>
              </a:ext>
            </a:extLst>
          </a:blip>
          <a:srcRect b="55000"/>
          <a:stretch/>
        </p:blipFill>
        <p:spPr>
          <a:xfrm>
            <a:off x="9867893" y="1904048"/>
            <a:ext cx="2743201" cy="5090478"/>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6" name="Graphic 15" descr="Grinning face outline with solid fill">
            <a:extLst>
              <a:ext uri="{FF2B5EF4-FFF2-40B4-BE49-F238E27FC236}">
                <a16:creationId xmlns:a16="http://schemas.microsoft.com/office/drawing/2014/main" id="{100D03F6-6A59-43B5-AC25-BE933227C5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311" y="1093427"/>
            <a:ext cx="914400" cy="914400"/>
          </a:xfrm>
          <a:prstGeom prst="rect">
            <a:avLst/>
          </a:prstGeom>
        </p:spPr>
      </p:pic>
      <p:pic>
        <p:nvPicPr>
          <p:cNvPr id="19" name="Graphic 18" descr="Confused face outline outline">
            <a:extLst>
              <a:ext uri="{FF2B5EF4-FFF2-40B4-BE49-F238E27FC236}">
                <a16:creationId xmlns:a16="http://schemas.microsoft.com/office/drawing/2014/main" id="{B7FA0BD6-89FA-4B54-9276-59467372F4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17069" y="682652"/>
            <a:ext cx="914400" cy="914400"/>
          </a:xfrm>
          <a:prstGeom prst="rect">
            <a:avLst/>
          </a:prstGeom>
        </p:spPr>
      </p:pic>
      <p:sp>
        <p:nvSpPr>
          <p:cNvPr id="20" name="Thought Bubble: Cloud 19">
            <a:extLst>
              <a:ext uri="{FF2B5EF4-FFF2-40B4-BE49-F238E27FC236}">
                <a16:creationId xmlns:a16="http://schemas.microsoft.com/office/drawing/2014/main" id="{913F01AE-5872-4083-AAB5-54905806F54C}"/>
              </a:ext>
            </a:extLst>
          </p:cNvPr>
          <p:cNvSpPr/>
          <p:nvPr/>
        </p:nvSpPr>
        <p:spPr>
          <a:xfrm>
            <a:off x="462288" y="776748"/>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hought Bubble: Cloud 20">
            <a:extLst>
              <a:ext uri="{FF2B5EF4-FFF2-40B4-BE49-F238E27FC236}">
                <a16:creationId xmlns:a16="http://schemas.microsoft.com/office/drawing/2014/main" id="{B16FA370-44D4-4527-A414-40E7D56EB1F6}"/>
              </a:ext>
            </a:extLst>
          </p:cNvPr>
          <p:cNvSpPr/>
          <p:nvPr/>
        </p:nvSpPr>
        <p:spPr>
          <a:xfrm flipH="1">
            <a:off x="8109046" y="375655"/>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Connector: Curved 13">
            <a:extLst>
              <a:ext uri="{FF2B5EF4-FFF2-40B4-BE49-F238E27FC236}">
                <a16:creationId xmlns:a16="http://schemas.microsoft.com/office/drawing/2014/main" id="{97F54713-314C-46AD-8B6E-AB9E09209F2E}"/>
              </a:ext>
            </a:extLst>
          </p:cNvPr>
          <p:cNvCxnSpPr>
            <a:cxnSpLocks/>
            <a:stCxn id="3" idx="1"/>
          </p:cNvCxnSpPr>
          <p:nvPr/>
        </p:nvCxnSpPr>
        <p:spPr>
          <a:xfrm rot="10800000" flipH="1">
            <a:off x="3581400" y="1904049"/>
            <a:ext cx="1783079" cy="4026599"/>
          </a:xfrm>
          <a:prstGeom prst="curvedConnector4">
            <a:avLst>
              <a:gd name="adj1" fmla="val -12821"/>
              <a:gd name="adj2" fmla="val 9956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01BEC6DF-D0B7-41AF-B227-F2617140A00D}"/>
              </a:ext>
            </a:extLst>
          </p:cNvPr>
          <p:cNvCxnSpPr>
            <a:cxnSpLocks/>
          </p:cNvCxnSpPr>
          <p:nvPr/>
        </p:nvCxnSpPr>
        <p:spPr>
          <a:xfrm rot="16200000" flipV="1">
            <a:off x="5017773" y="2343148"/>
            <a:ext cx="5357919" cy="1738423"/>
          </a:xfrm>
          <a:prstGeom prst="curvedConnector3">
            <a:avLst>
              <a:gd name="adj1" fmla="val 10006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22" name="Picture 21">
            <a:extLst>
              <a:ext uri="{FF2B5EF4-FFF2-40B4-BE49-F238E27FC236}">
                <a16:creationId xmlns:a16="http://schemas.microsoft.com/office/drawing/2014/main" id="{52AD6A68-D99C-4C19-B31C-5ED5D04FAF26}"/>
              </a:ext>
            </a:extLst>
          </p:cNvPr>
          <p:cNvPicPr>
            <a:picLocks noChangeAspect="1"/>
          </p:cNvPicPr>
          <p:nvPr/>
        </p:nvPicPr>
        <p:blipFill>
          <a:blip r:embed="rId9"/>
          <a:stretch>
            <a:fillRect/>
          </a:stretch>
        </p:blipFill>
        <p:spPr>
          <a:xfrm>
            <a:off x="5491147" y="296675"/>
            <a:ext cx="1198609" cy="3838584"/>
          </a:xfrm>
          <a:prstGeom prst="rect">
            <a:avLst/>
          </a:prstGeom>
        </p:spPr>
      </p:pic>
    </p:spTree>
    <p:extLst>
      <p:ext uri="{BB962C8B-B14F-4D97-AF65-F5344CB8AC3E}">
        <p14:creationId xmlns:p14="http://schemas.microsoft.com/office/powerpoint/2010/main" val="375081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10CA-6B52-49C6-879E-5F1B82D7EF1E}"/>
              </a:ext>
            </a:extLst>
          </p:cNvPr>
          <p:cNvSpPr>
            <a:spLocks noGrp="1"/>
          </p:cNvSpPr>
          <p:nvPr>
            <p:ph type="title"/>
          </p:nvPr>
        </p:nvSpPr>
        <p:spPr>
          <a:xfrm>
            <a:off x="648929" y="629266"/>
            <a:ext cx="4944152" cy="1622321"/>
          </a:xfrm>
        </p:spPr>
        <p:txBody>
          <a:bodyPr>
            <a:normAutofit/>
          </a:bodyPr>
          <a:lstStyle/>
          <a:p>
            <a:r>
              <a:rPr lang="en-US" sz="3700" dirty="0"/>
              <a:t>Univariate vs. Multivariate fMRI Analyses</a:t>
            </a:r>
          </a:p>
        </p:txBody>
      </p:sp>
      <p:sp>
        <p:nvSpPr>
          <p:cNvPr id="3" name="Content Placeholder 2">
            <a:extLst>
              <a:ext uri="{FF2B5EF4-FFF2-40B4-BE49-F238E27FC236}">
                <a16:creationId xmlns:a16="http://schemas.microsoft.com/office/drawing/2014/main" id="{F9FE9669-6384-4CEF-870A-115AE885FC5D}"/>
              </a:ext>
            </a:extLst>
          </p:cNvPr>
          <p:cNvSpPr>
            <a:spLocks noGrp="1"/>
          </p:cNvSpPr>
          <p:nvPr>
            <p:ph idx="1"/>
          </p:nvPr>
        </p:nvSpPr>
        <p:spPr>
          <a:xfrm>
            <a:off x="648930" y="2438400"/>
            <a:ext cx="4959806" cy="3785419"/>
          </a:xfrm>
        </p:spPr>
        <p:txBody>
          <a:bodyPr>
            <a:normAutofit/>
          </a:bodyPr>
          <a:lstStyle/>
          <a:p>
            <a:r>
              <a:rPr lang="en-US" sz="2400" dirty="0"/>
              <a:t>Univariate approaches are great for questions at the level of comparing regions, but fail to highlight subtle pattern differences within regions.</a:t>
            </a:r>
            <a:br>
              <a:rPr lang="en-US" sz="2400" dirty="0"/>
            </a:br>
            <a:endParaRPr lang="en-US" sz="2400" dirty="0"/>
          </a:p>
          <a:p>
            <a:r>
              <a:rPr lang="en-US" sz="2400" dirty="0"/>
              <a:t>Examining activation changes on a voxel-by-voxel level allows us to observe patterns and how they change as different stimuli are presented.</a:t>
            </a:r>
          </a:p>
        </p:txBody>
      </p:sp>
      <p:sp>
        <p:nvSpPr>
          <p:cNvPr id="10"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3">
            <a:extLst>
              <a:ext uri="{FF2B5EF4-FFF2-40B4-BE49-F238E27FC236}">
                <a16:creationId xmlns:a16="http://schemas.microsoft.com/office/drawing/2014/main" id="{D185CBB4-3B03-4AA4-994F-35E86B53B531}"/>
              </a:ext>
            </a:extLst>
          </p:cNvPr>
          <p:cNvPicPr>
            <a:picLocks noChangeAspect="1"/>
          </p:cNvPicPr>
          <p:nvPr/>
        </p:nvPicPr>
        <p:blipFill rotWithShape="1">
          <a:blip r:embed="rId3"/>
          <a:srcRect r="50370"/>
          <a:stretch/>
        </p:blipFill>
        <p:spPr>
          <a:xfrm>
            <a:off x="8044990" y="833418"/>
            <a:ext cx="2194970" cy="5187917"/>
          </a:xfrm>
          <a:prstGeom prst="rect">
            <a:avLst/>
          </a:prstGeom>
          <a:effectLst/>
        </p:spPr>
      </p:pic>
      <p:sp>
        <p:nvSpPr>
          <p:cNvPr id="4" name="Slide Number Placeholder 3">
            <a:extLst>
              <a:ext uri="{FF2B5EF4-FFF2-40B4-BE49-F238E27FC236}">
                <a16:creationId xmlns:a16="http://schemas.microsoft.com/office/drawing/2014/main" id="{67CF6F66-6482-4344-9E9B-3AFECBB7560D}"/>
              </a:ext>
            </a:extLst>
          </p:cNvPr>
          <p:cNvSpPr>
            <a:spLocks noGrp="1"/>
          </p:cNvSpPr>
          <p:nvPr>
            <p:ph type="sldNum" sz="quarter" idx="12"/>
          </p:nvPr>
        </p:nvSpPr>
        <p:spPr>
          <a:xfrm>
            <a:off x="10356782" y="6356350"/>
            <a:ext cx="997017" cy="365125"/>
          </a:xfrm>
        </p:spPr>
        <p:txBody>
          <a:bodyPr>
            <a:normAutofit/>
          </a:bodyPr>
          <a:lstStyle/>
          <a:p>
            <a:pPr>
              <a:spcAft>
                <a:spcPts val="600"/>
              </a:spcAft>
            </a:pPr>
            <a:fld id="{487BF82C-E13A-41E3-8FC7-D3379C9C34FC}" type="slidenum">
              <a:rPr lang="en-US">
                <a:solidFill>
                  <a:srgbClr val="404040"/>
                </a:solidFill>
              </a:rPr>
              <a:pPr>
                <a:spcAft>
                  <a:spcPts val="600"/>
                </a:spcAft>
              </a:pPr>
              <a:t>25</a:t>
            </a:fld>
            <a:endParaRPr lang="en-US" dirty="0">
              <a:solidFill>
                <a:srgbClr val="404040"/>
              </a:solidFill>
            </a:endParaRPr>
          </a:p>
        </p:txBody>
      </p:sp>
      <p:sp>
        <p:nvSpPr>
          <p:cNvPr id="6" name="TextBox 5">
            <a:extLst>
              <a:ext uri="{FF2B5EF4-FFF2-40B4-BE49-F238E27FC236}">
                <a16:creationId xmlns:a16="http://schemas.microsoft.com/office/drawing/2014/main" id="{239A66B8-BC67-49F0-AF82-894E3A461A0A}"/>
              </a:ext>
            </a:extLst>
          </p:cNvPr>
          <p:cNvSpPr txBox="1"/>
          <p:nvPr/>
        </p:nvSpPr>
        <p:spPr>
          <a:xfrm>
            <a:off x="6556959" y="5987018"/>
            <a:ext cx="2053960" cy="307777"/>
          </a:xfrm>
          <a:prstGeom prst="rect">
            <a:avLst/>
          </a:prstGeom>
          <a:noFill/>
        </p:spPr>
        <p:txBody>
          <a:bodyPr wrap="none" rtlCol="0">
            <a:spAutoFit/>
          </a:bodyPr>
          <a:lstStyle/>
          <a:p>
            <a:r>
              <a:rPr lang="en-US" sz="1400" dirty="0"/>
              <a:t>Popal, Wang, Olson, 2020</a:t>
            </a:r>
          </a:p>
        </p:txBody>
      </p:sp>
    </p:spTree>
    <p:extLst>
      <p:ext uri="{BB962C8B-B14F-4D97-AF65-F5344CB8AC3E}">
        <p14:creationId xmlns:p14="http://schemas.microsoft.com/office/powerpoint/2010/main" val="2312374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10CA-6B52-49C6-879E-5F1B82D7EF1E}"/>
              </a:ext>
            </a:extLst>
          </p:cNvPr>
          <p:cNvSpPr>
            <a:spLocks noGrp="1"/>
          </p:cNvSpPr>
          <p:nvPr>
            <p:ph type="title"/>
          </p:nvPr>
        </p:nvSpPr>
        <p:spPr>
          <a:xfrm>
            <a:off x="648929" y="629266"/>
            <a:ext cx="4944152" cy="1622321"/>
          </a:xfrm>
        </p:spPr>
        <p:txBody>
          <a:bodyPr>
            <a:normAutofit/>
          </a:bodyPr>
          <a:lstStyle/>
          <a:p>
            <a:r>
              <a:rPr lang="en-US" sz="3700" dirty="0"/>
              <a:t>Univariate vs. Multivariate fMRI Analyses</a:t>
            </a:r>
          </a:p>
        </p:txBody>
      </p:sp>
      <p:sp>
        <p:nvSpPr>
          <p:cNvPr id="3" name="Content Placeholder 2">
            <a:extLst>
              <a:ext uri="{FF2B5EF4-FFF2-40B4-BE49-F238E27FC236}">
                <a16:creationId xmlns:a16="http://schemas.microsoft.com/office/drawing/2014/main" id="{F9FE9669-6384-4CEF-870A-115AE885FC5D}"/>
              </a:ext>
            </a:extLst>
          </p:cNvPr>
          <p:cNvSpPr>
            <a:spLocks noGrp="1"/>
          </p:cNvSpPr>
          <p:nvPr>
            <p:ph idx="1"/>
          </p:nvPr>
        </p:nvSpPr>
        <p:spPr>
          <a:xfrm>
            <a:off x="648930" y="2438400"/>
            <a:ext cx="4959806" cy="3785419"/>
          </a:xfrm>
        </p:spPr>
        <p:txBody>
          <a:bodyPr>
            <a:normAutofit/>
          </a:bodyPr>
          <a:lstStyle/>
          <a:p>
            <a:r>
              <a:rPr lang="en-US" sz="2400" dirty="0"/>
              <a:t>Univariate approaches are great for questions at the level of comparing regions, but fail to highlight subtle pattern differences within regions.</a:t>
            </a:r>
            <a:br>
              <a:rPr lang="en-US" sz="2400" dirty="0"/>
            </a:br>
            <a:endParaRPr lang="en-US" sz="2400" dirty="0"/>
          </a:p>
          <a:p>
            <a:r>
              <a:rPr lang="en-US" sz="2400" dirty="0"/>
              <a:t>Examining activation changes on a voxel-by-voxel level allows us to observe patterns and how they change as different stimuli are presented.</a:t>
            </a:r>
          </a:p>
        </p:txBody>
      </p:sp>
      <p:sp>
        <p:nvSpPr>
          <p:cNvPr id="10"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67CF6F66-6482-4344-9E9B-3AFECBB7560D}"/>
              </a:ext>
            </a:extLst>
          </p:cNvPr>
          <p:cNvSpPr>
            <a:spLocks noGrp="1"/>
          </p:cNvSpPr>
          <p:nvPr>
            <p:ph type="sldNum" sz="quarter" idx="12"/>
          </p:nvPr>
        </p:nvSpPr>
        <p:spPr>
          <a:xfrm>
            <a:off x="10356782" y="6356350"/>
            <a:ext cx="997017" cy="365125"/>
          </a:xfrm>
        </p:spPr>
        <p:txBody>
          <a:bodyPr>
            <a:normAutofit/>
          </a:bodyPr>
          <a:lstStyle/>
          <a:p>
            <a:pPr>
              <a:spcAft>
                <a:spcPts val="600"/>
              </a:spcAft>
            </a:pPr>
            <a:fld id="{487BF82C-E13A-41E3-8FC7-D3379C9C34FC}" type="slidenum">
              <a:rPr lang="en-US">
                <a:solidFill>
                  <a:srgbClr val="404040"/>
                </a:solidFill>
              </a:rPr>
              <a:pPr>
                <a:spcAft>
                  <a:spcPts val="600"/>
                </a:spcAft>
              </a:pPr>
              <a:t>26</a:t>
            </a:fld>
            <a:endParaRPr lang="en-US" dirty="0">
              <a:solidFill>
                <a:srgbClr val="404040"/>
              </a:solidFill>
            </a:endParaRPr>
          </a:p>
        </p:txBody>
      </p:sp>
      <p:pic>
        <p:nvPicPr>
          <p:cNvPr id="8" name="Picture 7"/>
          <p:cNvPicPr>
            <a:picLocks noChangeAspect="1"/>
          </p:cNvPicPr>
          <p:nvPr/>
        </p:nvPicPr>
        <p:blipFill>
          <a:blip r:embed="rId3"/>
          <a:stretch>
            <a:fillRect/>
          </a:stretch>
        </p:blipFill>
        <p:spPr>
          <a:xfrm>
            <a:off x="6477090" y="2438400"/>
            <a:ext cx="5529551" cy="1981372"/>
          </a:xfrm>
          <a:prstGeom prst="rect">
            <a:avLst/>
          </a:prstGeom>
        </p:spPr>
      </p:pic>
      <p:sp>
        <p:nvSpPr>
          <p:cNvPr id="9" name="TextBox 8"/>
          <p:cNvSpPr txBox="1"/>
          <p:nvPr/>
        </p:nvSpPr>
        <p:spPr>
          <a:xfrm>
            <a:off x="6751403" y="5927639"/>
            <a:ext cx="4782143" cy="369332"/>
          </a:xfrm>
          <a:prstGeom prst="rect">
            <a:avLst/>
          </a:prstGeom>
          <a:noFill/>
        </p:spPr>
        <p:txBody>
          <a:bodyPr wrap="none" rtlCol="0">
            <a:spAutoFit/>
          </a:bodyPr>
          <a:lstStyle/>
          <a:p>
            <a:r>
              <a:rPr lang="en-US" dirty="0"/>
              <a:t>*Percent change in activation relative to baseline</a:t>
            </a:r>
          </a:p>
        </p:txBody>
      </p:sp>
    </p:spTree>
    <p:extLst>
      <p:ext uri="{BB962C8B-B14F-4D97-AF65-F5344CB8AC3E}">
        <p14:creationId xmlns:p14="http://schemas.microsoft.com/office/powerpoint/2010/main" val="2400416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10CA-6B52-49C6-879E-5F1B82D7EF1E}"/>
              </a:ext>
            </a:extLst>
          </p:cNvPr>
          <p:cNvSpPr>
            <a:spLocks noGrp="1"/>
          </p:cNvSpPr>
          <p:nvPr>
            <p:ph type="title"/>
          </p:nvPr>
        </p:nvSpPr>
        <p:spPr>
          <a:xfrm>
            <a:off x="648929" y="629266"/>
            <a:ext cx="4944152" cy="1622321"/>
          </a:xfrm>
        </p:spPr>
        <p:txBody>
          <a:bodyPr>
            <a:normAutofit/>
          </a:bodyPr>
          <a:lstStyle/>
          <a:p>
            <a:r>
              <a:rPr lang="en-US" sz="3700" dirty="0"/>
              <a:t>Univariate vs. Multivariate fMRI Analyses</a:t>
            </a:r>
          </a:p>
        </p:txBody>
      </p:sp>
      <p:sp>
        <p:nvSpPr>
          <p:cNvPr id="3" name="Content Placeholder 2">
            <a:extLst>
              <a:ext uri="{FF2B5EF4-FFF2-40B4-BE49-F238E27FC236}">
                <a16:creationId xmlns:a16="http://schemas.microsoft.com/office/drawing/2014/main" id="{F9FE9669-6384-4CEF-870A-115AE885FC5D}"/>
              </a:ext>
            </a:extLst>
          </p:cNvPr>
          <p:cNvSpPr>
            <a:spLocks noGrp="1"/>
          </p:cNvSpPr>
          <p:nvPr>
            <p:ph idx="1"/>
          </p:nvPr>
        </p:nvSpPr>
        <p:spPr>
          <a:xfrm>
            <a:off x="648930" y="2438400"/>
            <a:ext cx="4959806" cy="3785419"/>
          </a:xfrm>
        </p:spPr>
        <p:txBody>
          <a:bodyPr>
            <a:normAutofit/>
          </a:bodyPr>
          <a:lstStyle/>
          <a:p>
            <a:r>
              <a:rPr lang="en-US" sz="2400" dirty="0"/>
              <a:t>Univariate approaches are great for questions at the level of comparing regions, but fail to highlight subtle pattern differences within regions.</a:t>
            </a:r>
            <a:br>
              <a:rPr lang="en-US" sz="2400" dirty="0"/>
            </a:br>
            <a:endParaRPr lang="en-US" sz="2400" dirty="0"/>
          </a:p>
          <a:p>
            <a:r>
              <a:rPr lang="en-US" sz="2400" dirty="0"/>
              <a:t>Examining activation changes on a voxel-by-voxel level allows us to observe patterns and how they change as different stimuli are presented.</a:t>
            </a:r>
          </a:p>
        </p:txBody>
      </p:sp>
      <p:sp>
        <p:nvSpPr>
          <p:cNvPr id="10"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67CF6F66-6482-4344-9E9B-3AFECBB7560D}"/>
              </a:ext>
            </a:extLst>
          </p:cNvPr>
          <p:cNvSpPr>
            <a:spLocks noGrp="1"/>
          </p:cNvSpPr>
          <p:nvPr>
            <p:ph type="sldNum" sz="quarter" idx="12"/>
          </p:nvPr>
        </p:nvSpPr>
        <p:spPr>
          <a:xfrm>
            <a:off x="10356782" y="6356350"/>
            <a:ext cx="997017" cy="365125"/>
          </a:xfrm>
        </p:spPr>
        <p:txBody>
          <a:bodyPr>
            <a:normAutofit/>
          </a:bodyPr>
          <a:lstStyle/>
          <a:p>
            <a:pPr>
              <a:spcAft>
                <a:spcPts val="600"/>
              </a:spcAft>
            </a:pPr>
            <a:fld id="{487BF82C-E13A-41E3-8FC7-D3379C9C34FC}" type="slidenum">
              <a:rPr lang="en-US">
                <a:solidFill>
                  <a:srgbClr val="404040"/>
                </a:solidFill>
              </a:rPr>
              <a:pPr>
                <a:spcAft>
                  <a:spcPts val="600"/>
                </a:spcAft>
              </a:pPr>
              <a:t>27</a:t>
            </a:fld>
            <a:endParaRPr lang="en-US" dirty="0">
              <a:solidFill>
                <a:srgbClr val="404040"/>
              </a:solidFill>
            </a:endParaRPr>
          </a:p>
        </p:txBody>
      </p:sp>
      <p:pic>
        <p:nvPicPr>
          <p:cNvPr id="8" name="Content Placeholder 3">
            <a:extLst>
              <a:ext uri="{FF2B5EF4-FFF2-40B4-BE49-F238E27FC236}">
                <a16:creationId xmlns:a16="http://schemas.microsoft.com/office/drawing/2014/main" id="{B54FC799-1A21-41E3-ABF3-5AB2E9E8575D}"/>
              </a:ext>
            </a:extLst>
          </p:cNvPr>
          <p:cNvPicPr>
            <a:picLocks noChangeAspect="1"/>
          </p:cNvPicPr>
          <p:nvPr/>
        </p:nvPicPr>
        <p:blipFill rotWithShape="1">
          <a:blip r:embed="rId3"/>
          <a:srcRect r="50370"/>
          <a:stretch/>
        </p:blipFill>
        <p:spPr>
          <a:xfrm>
            <a:off x="8044990" y="833418"/>
            <a:ext cx="2194970" cy="5187917"/>
          </a:xfrm>
          <a:prstGeom prst="rect">
            <a:avLst/>
          </a:prstGeom>
          <a:effectLst/>
        </p:spPr>
      </p:pic>
      <p:sp>
        <p:nvSpPr>
          <p:cNvPr id="13" name="TextBox 12">
            <a:extLst>
              <a:ext uri="{FF2B5EF4-FFF2-40B4-BE49-F238E27FC236}">
                <a16:creationId xmlns:a16="http://schemas.microsoft.com/office/drawing/2014/main" id="{097C1AB8-94EA-4F6F-AFD7-4F249FA20654}"/>
              </a:ext>
            </a:extLst>
          </p:cNvPr>
          <p:cNvSpPr txBox="1"/>
          <p:nvPr/>
        </p:nvSpPr>
        <p:spPr>
          <a:xfrm>
            <a:off x="6556959" y="5987018"/>
            <a:ext cx="2053960" cy="307777"/>
          </a:xfrm>
          <a:prstGeom prst="rect">
            <a:avLst/>
          </a:prstGeom>
          <a:noFill/>
        </p:spPr>
        <p:txBody>
          <a:bodyPr wrap="none" rtlCol="0">
            <a:spAutoFit/>
          </a:bodyPr>
          <a:lstStyle/>
          <a:p>
            <a:r>
              <a:rPr lang="en-US" sz="1400" dirty="0"/>
              <a:t>Popal, Wang, Olson, 2020</a:t>
            </a:r>
          </a:p>
        </p:txBody>
      </p:sp>
    </p:spTree>
    <p:extLst>
      <p:ext uri="{BB962C8B-B14F-4D97-AF65-F5344CB8AC3E}">
        <p14:creationId xmlns:p14="http://schemas.microsoft.com/office/powerpoint/2010/main" val="1170351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FB1A2D1-F6FC-4202-BA12-D683F69AC228}"/>
              </a:ext>
            </a:extLst>
          </p:cNvPr>
          <p:cNvSpPr>
            <a:spLocks noGrp="1"/>
          </p:cNvSpPr>
          <p:nvPr>
            <p:ph type="title"/>
          </p:nvPr>
        </p:nvSpPr>
        <p:spPr>
          <a:xfrm>
            <a:off x="838201" y="643467"/>
            <a:ext cx="3888526" cy="1800526"/>
          </a:xfrm>
        </p:spPr>
        <p:txBody>
          <a:bodyPr>
            <a:normAutofit/>
          </a:bodyPr>
          <a:lstStyle/>
          <a:p>
            <a:r>
              <a:rPr lang="en-US" dirty="0"/>
              <a:t>Introducing RSA</a:t>
            </a:r>
          </a:p>
        </p:txBody>
      </p:sp>
      <p:sp>
        <p:nvSpPr>
          <p:cNvPr id="3" name="Content Placeholder 2">
            <a:extLst>
              <a:ext uri="{FF2B5EF4-FFF2-40B4-BE49-F238E27FC236}">
                <a16:creationId xmlns:a16="http://schemas.microsoft.com/office/drawing/2014/main" id="{3A4519C2-2B06-4516-8E8F-D7EFB2CC9DD0}"/>
              </a:ext>
            </a:extLst>
          </p:cNvPr>
          <p:cNvSpPr>
            <a:spLocks noGrp="1"/>
          </p:cNvSpPr>
          <p:nvPr>
            <p:ph idx="1"/>
          </p:nvPr>
        </p:nvSpPr>
        <p:spPr>
          <a:xfrm>
            <a:off x="838201" y="2623381"/>
            <a:ext cx="3888528" cy="3553581"/>
          </a:xfrm>
        </p:spPr>
        <p:txBody>
          <a:bodyPr>
            <a:normAutofit/>
          </a:bodyPr>
          <a:lstStyle/>
          <a:p>
            <a:r>
              <a:rPr lang="en-US" sz="2000" dirty="0"/>
              <a:t>Representational Similarity Analysis (RSA) is a statistical methodology that allows us to analyze relative similarity among a set of stimuli based upon the pattern that response to the stimuli produces.</a:t>
            </a:r>
          </a:p>
        </p:txBody>
      </p:sp>
      <p:sp>
        <p:nvSpPr>
          <p:cNvPr id="4" name="Slide Number Placeholder 3">
            <a:extLst>
              <a:ext uri="{FF2B5EF4-FFF2-40B4-BE49-F238E27FC236}">
                <a16:creationId xmlns:a16="http://schemas.microsoft.com/office/drawing/2014/main" id="{318FC69B-EABC-4DB4-92FF-B5E9598BDF6F}"/>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28</a:t>
            </a:fld>
            <a:endParaRPr lang="en-US" dirty="0"/>
          </a:p>
        </p:txBody>
      </p:sp>
      <p:grpSp>
        <p:nvGrpSpPr>
          <p:cNvPr id="11" name="Group 10">
            <a:extLst>
              <a:ext uri="{FF2B5EF4-FFF2-40B4-BE49-F238E27FC236}">
                <a16:creationId xmlns:a16="http://schemas.microsoft.com/office/drawing/2014/main" id="{E6224979-93DA-48EC-AFA0-16A0192ABD55}"/>
              </a:ext>
            </a:extLst>
          </p:cNvPr>
          <p:cNvGrpSpPr/>
          <p:nvPr/>
        </p:nvGrpSpPr>
        <p:grpSpPr>
          <a:xfrm>
            <a:off x="7514023" y="656381"/>
            <a:ext cx="3636433" cy="5545238"/>
            <a:chOff x="7912100" y="670553"/>
            <a:chExt cx="3636433" cy="5545238"/>
          </a:xfrm>
        </p:grpSpPr>
        <p:pic>
          <p:nvPicPr>
            <p:cNvPr id="13" name="Content Placeholder 3">
              <a:extLst>
                <a:ext uri="{FF2B5EF4-FFF2-40B4-BE49-F238E27FC236}">
                  <a16:creationId xmlns:a16="http://schemas.microsoft.com/office/drawing/2014/main" id="{84A2D21F-146D-43AD-8695-D1C24245D2C5}"/>
                </a:ext>
              </a:extLst>
            </p:cNvPr>
            <p:cNvPicPr>
              <a:picLocks noChangeAspect="1"/>
            </p:cNvPicPr>
            <p:nvPr/>
          </p:nvPicPr>
          <p:blipFill rotWithShape="1">
            <a:blip r:embed="rId3"/>
            <a:srcRect l="73346" r="-428"/>
            <a:stretch/>
          </p:blipFill>
          <p:spPr>
            <a:xfrm>
              <a:off x="10268262" y="670553"/>
              <a:ext cx="1280271" cy="5545238"/>
            </a:xfrm>
            <a:prstGeom prst="rect">
              <a:avLst/>
            </a:prstGeom>
          </p:spPr>
        </p:pic>
        <p:pic>
          <p:nvPicPr>
            <p:cNvPr id="14" name="Content Placeholder 3">
              <a:extLst>
                <a:ext uri="{FF2B5EF4-FFF2-40B4-BE49-F238E27FC236}">
                  <a16:creationId xmlns:a16="http://schemas.microsoft.com/office/drawing/2014/main" id="{E024AEE5-0211-4279-8FB9-BA4B0591FE7E}"/>
                </a:ext>
              </a:extLst>
            </p:cNvPr>
            <p:cNvPicPr>
              <a:picLocks noChangeAspect="1"/>
            </p:cNvPicPr>
            <p:nvPr/>
          </p:nvPicPr>
          <p:blipFill rotWithShape="1">
            <a:blip r:embed="rId3"/>
            <a:srcRect r="50370"/>
            <a:stretch/>
          </p:blipFill>
          <p:spPr>
            <a:xfrm>
              <a:off x="7912100" y="670553"/>
              <a:ext cx="2356163" cy="5545238"/>
            </a:xfrm>
            <a:prstGeom prst="rect">
              <a:avLst/>
            </a:prstGeom>
            <a:effectLst/>
          </p:spPr>
        </p:pic>
      </p:grpSp>
      <p:sp>
        <p:nvSpPr>
          <p:cNvPr id="16" name="TextBox 15">
            <a:extLst>
              <a:ext uri="{FF2B5EF4-FFF2-40B4-BE49-F238E27FC236}">
                <a16:creationId xmlns:a16="http://schemas.microsoft.com/office/drawing/2014/main" id="{8E834605-7B40-4A62-9D7E-172415FAE5DA}"/>
              </a:ext>
            </a:extLst>
          </p:cNvPr>
          <p:cNvSpPr txBox="1"/>
          <p:nvPr/>
        </p:nvSpPr>
        <p:spPr>
          <a:xfrm>
            <a:off x="6094476" y="6524500"/>
            <a:ext cx="2053960" cy="307777"/>
          </a:xfrm>
          <a:prstGeom prst="rect">
            <a:avLst/>
          </a:prstGeom>
          <a:noFill/>
        </p:spPr>
        <p:txBody>
          <a:bodyPr wrap="none" rtlCol="0">
            <a:spAutoFit/>
          </a:bodyPr>
          <a:lstStyle/>
          <a:p>
            <a:r>
              <a:rPr lang="en-US" sz="1400" dirty="0"/>
              <a:t>Popal, Wang, Olson, 2020</a:t>
            </a:r>
          </a:p>
        </p:txBody>
      </p:sp>
    </p:spTree>
    <p:extLst>
      <p:ext uri="{BB962C8B-B14F-4D97-AF65-F5344CB8AC3E}">
        <p14:creationId xmlns:p14="http://schemas.microsoft.com/office/powerpoint/2010/main" val="857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FB1A2D1-F6FC-4202-BA12-D683F69AC228}"/>
              </a:ext>
            </a:extLst>
          </p:cNvPr>
          <p:cNvSpPr>
            <a:spLocks noGrp="1"/>
          </p:cNvSpPr>
          <p:nvPr>
            <p:ph type="title"/>
          </p:nvPr>
        </p:nvSpPr>
        <p:spPr>
          <a:xfrm>
            <a:off x="838201" y="643467"/>
            <a:ext cx="3888526" cy="1800526"/>
          </a:xfrm>
        </p:spPr>
        <p:txBody>
          <a:bodyPr>
            <a:normAutofit/>
          </a:bodyPr>
          <a:lstStyle/>
          <a:p>
            <a:r>
              <a:rPr lang="en-US" dirty="0"/>
              <a:t>Introducing RSA</a:t>
            </a:r>
          </a:p>
        </p:txBody>
      </p:sp>
      <p:sp>
        <p:nvSpPr>
          <p:cNvPr id="3" name="Content Placeholder 2">
            <a:extLst>
              <a:ext uri="{FF2B5EF4-FFF2-40B4-BE49-F238E27FC236}">
                <a16:creationId xmlns:a16="http://schemas.microsoft.com/office/drawing/2014/main" id="{3A4519C2-2B06-4516-8E8F-D7EFB2CC9DD0}"/>
              </a:ext>
            </a:extLst>
          </p:cNvPr>
          <p:cNvSpPr>
            <a:spLocks noGrp="1"/>
          </p:cNvSpPr>
          <p:nvPr>
            <p:ph idx="1"/>
          </p:nvPr>
        </p:nvSpPr>
        <p:spPr>
          <a:xfrm>
            <a:off x="838201" y="2623381"/>
            <a:ext cx="3888528" cy="3553581"/>
          </a:xfrm>
        </p:spPr>
        <p:txBody>
          <a:bodyPr>
            <a:normAutofit/>
          </a:bodyPr>
          <a:lstStyle/>
          <a:p>
            <a:r>
              <a:rPr lang="en-US" sz="2000" dirty="0"/>
              <a:t>Representational Similarity Analysis (RSA) is a statistical methodology that allows us to analyze relative similarity among a set of stimuli based upon the pattern that response to the stimuli produces.</a:t>
            </a:r>
          </a:p>
        </p:txBody>
      </p:sp>
      <p:sp>
        <p:nvSpPr>
          <p:cNvPr id="4" name="Slide Number Placeholder 3">
            <a:extLst>
              <a:ext uri="{FF2B5EF4-FFF2-40B4-BE49-F238E27FC236}">
                <a16:creationId xmlns:a16="http://schemas.microsoft.com/office/drawing/2014/main" id="{318FC69B-EABC-4DB4-92FF-B5E9598BDF6F}"/>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29</a:t>
            </a:fld>
            <a:endParaRPr lang="en-US" dirty="0"/>
          </a:p>
        </p:txBody>
      </p:sp>
      <p:grpSp>
        <p:nvGrpSpPr>
          <p:cNvPr id="11" name="Group 10">
            <a:extLst>
              <a:ext uri="{FF2B5EF4-FFF2-40B4-BE49-F238E27FC236}">
                <a16:creationId xmlns:a16="http://schemas.microsoft.com/office/drawing/2014/main" id="{E6224979-93DA-48EC-AFA0-16A0192ABD55}"/>
              </a:ext>
            </a:extLst>
          </p:cNvPr>
          <p:cNvGrpSpPr/>
          <p:nvPr/>
        </p:nvGrpSpPr>
        <p:grpSpPr>
          <a:xfrm>
            <a:off x="7514023" y="656381"/>
            <a:ext cx="3636433" cy="5545238"/>
            <a:chOff x="7912100" y="670553"/>
            <a:chExt cx="3636433" cy="5545238"/>
          </a:xfrm>
        </p:grpSpPr>
        <p:pic>
          <p:nvPicPr>
            <p:cNvPr id="13" name="Content Placeholder 3">
              <a:extLst>
                <a:ext uri="{FF2B5EF4-FFF2-40B4-BE49-F238E27FC236}">
                  <a16:creationId xmlns:a16="http://schemas.microsoft.com/office/drawing/2014/main" id="{84A2D21F-146D-43AD-8695-D1C24245D2C5}"/>
                </a:ext>
              </a:extLst>
            </p:cNvPr>
            <p:cNvPicPr>
              <a:picLocks noChangeAspect="1"/>
            </p:cNvPicPr>
            <p:nvPr/>
          </p:nvPicPr>
          <p:blipFill rotWithShape="1">
            <a:blip r:embed="rId3"/>
            <a:srcRect l="73346" r="-428"/>
            <a:stretch/>
          </p:blipFill>
          <p:spPr>
            <a:xfrm>
              <a:off x="10268262" y="670553"/>
              <a:ext cx="1280271" cy="5545238"/>
            </a:xfrm>
            <a:prstGeom prst="rect">
              <a:avLst/>
            </a:prstGeom>
          </p:spPr>
        </p:pic>
        <p:pic>
          <p:nvPicPr>
            <p:cNvPr id="14" name="Content Placeholder 3">
              <a:extLst>
                <a:ext uri="{FF2B5EF4-FFF2-40B4-BE49-F238E27FC236}">
                  <a16:creationId xmlns:a16="http://schemas.microsoft.com/office/drawing/2014/main" id="{E024AEE5-0211-4279-8FB9-BA4B0591FE7E}"/>
                </a:ext>
              </a:extLst>
            </p:cNvPr>
            <p:cNvPicPr>
              <a:picLocks noChangeAspect="1"/>
            </p:cNvPicPr>
            <p:nvPr/>
          </p:nvPicPr>
          <p:blipFill rotWithShape="1">
            <a:blip r:embed="rId3"/>
            <a:srcRect r="50370"/>
            <a:stretch/>
          </p:blipFill>
          <p:spPr>
            <a:xfrm>
              <a:off x="7912100" y="670553"/>
              <a:ext cx="2356163" cy="5545238"/>
            </a:xfrm>
            <a:prstGeom prst="rect">
              <a:avLst/>
            </a:prstGeom>
            <a:effectLst/>
          </p:spPr>
        </p:pic>
      </p:grpSp>
      <p:pic>
        <p:nvPicPr>
          <p:cNvPr id="25" name="Picture 24" descr="A group of coins&#10;&#10;Description automatically generated with low confidence">
            <a:extLst>
              <a:ext uri="{FF2B5EF4-FFF2-40B4-BE49-F238E27FC236}">
                <a16:creationId xmlns:a16="http://schemas.microsoft.com/office/drawing/2014/main" id="{6AAE082E-D169-4555-BB8E-AF15128398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96" y="-18976"/>
            <a:ext cx="4726431" cy="3543052"/>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1B585C54-67BD-4286-AE32-FD9A1C390A8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770758" y="3544354"/>
            <a:ext cx="4418193" cy="3313645"/>
          </a:xfrm>
          <a:prstGeom prst="rect">
            <a:avLst/>
          </a:prstGeom>
        </p:spPr>
      </p:pic>
      <p:pic>
        <p:nvPicPr>
          <p:cNvPr id="31" name="Picture 30" descr="Text, whiteboard&#10;&#10;Description automatically generated">
            <a:extLst>
              <a:ext uri="{FF2B5EF4-FFF2-40B4-BE49-F238E27FC236}">
                <a16:creationId xmlns:a16="http://schemas.microsoft.com/office/drawing/2014/main" id="{6BBC7AC6-7A1F-4990-ADD5-17F08634D21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458200" y="0"/>
            <a:ext cx="3743896" cy="1685287"/>
          </a:xfrm>
          <a:prstGeom prst="rect">
            <a:avLst/>
          </a:prstGeom>
        </p:spPr>
      </p:pic>
      <p:pic>
        <p:nvPicPr>
          <p:cNvPr id="23" name="Picture 22" descr="A picture containing application&#10;&#10;Description automatically generated">
            <a:extLst>
              <a:ext uri="{FF2B5EF4-FFF2-40B4-BE49-F238E27FC236}">
                <a16:creationId xmlns:a16="http://schemas.microsoft.com/office/drawing/2014/main" id="{3FDC59E2-C846-426A-B444-A1B9C66669E6}"/>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410652" y="2838108"/>
            <a:ext cx="5221634" cy="2937169"/>
          </a:xfrm>
          <a:prstGeom prst="rect">
            <a:avLst/>
          </a:prstGeom>
        </p:spPr>
      </p:pic>
      <p:pic>
        <p:nvPicPr>
          <p:cNvPr id="29" name="Picture 28" descr="A picture containing calendar&#10;&#10;Description automatically generated">
            <a:extLst>
              <a:ext uri="{FF2B5EF4-FFF2-40B4-BE49-F238E27FC236}">
                <a16:creationId xmlns:a16="http://schemas.microsoft.com/office/drawing/2014/main" id="{2FB064FF-CC2A-47DE-AAB6-9756AB7E4492}"/>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525921" y="725688"/>
            <a:ext cx="3949916" cy="2634563"/>
          </a:xfrm>
          <a:prstGeom prst="rect">
            <a:avLst/>
          </a:prstGeom>
        </p:spPr>
      </p:pic>
      <p:pic>
        <p:nvPicPr>
          <p:cNvPr id="21" name="Picture 20" descr="Letter, calendar&#10;&#10;Description automatically generated">
            <a:extLst>
              <a:ext uri="{FF2B5EF4-FFF2-40B4-BE49-F238E27FC236}">
                <a16:creationId xmlns:a16="http://schemas.microsoft.com/office/drawing/2014/main" id="{8CD01C1D-DD94-4C7F-A449-50182DBEEBF5}"/>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285432" y="2838108"/>
            <a:ext cx="5626640" cy="2945885"/>
          </a:xfrm>
          <a:prstGeom prst="rect">
            <a:avLst/>
          </a:prstGeom>
        </p:spPr>
      </p:pic>
      <p:pic>
        <p:nvPicPr>
          <p:cNvPr id="19" name="Picture 18" descr="A picture containing object, coin, plate, checker&#10;&#10;Description automatically generated">
            <a:extLst>
              <a:ext uri="{FF2B5EF4-FFF2-40B4-BE49-F238E27FC236}">
                <a16:creationId xmlns:a16="http://schemas.microsoft.com/office/drawing/2014/main" id="{4B31BE75-1259-40EA-9257-4ABCAEBDA4AF}"/>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541894" y="4294855"/>
            <a:ext cx="5350740" cy="3567857"/>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366D6CB6-E736-4E70-81B4-775584507C40}"/>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2583549" y="-45091"/>
            <a:ext cx="4898280" cy="3061425"/>
          </a:xfrm>
          <a:prstGeom prst="rect">
            <a:avLst/>
          </a:prstGeom>
        </p:spPr>
      </p:pic>
      <p:pic>
        <p:nvPicPr>
          <p:cNvPr id="15" name="Picture 14" descr="Text&#10;&#10;Description automatically generated">
            <a:extLst>
              <a:ext uri="{FF2B5EF4-FFF2-40B4-BE49-F238E27FC236}">
                <a16:creationId xmlns:a16="http://schemas.microsoft.com/office/drawing/2014/main" id="{9CEB8858-D064-44E9-95DD-9367485EC686}"/>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3894268" y="5219318"/>
            <a:ext cx="5989505" cy="3324175"/>
          </a:xfrm>
          <a:prstGeom prst="rect">
            <a:avLst/>
          </a:prstGeom>
        </p:spPr>
      </p:pic>
      <p:pic>
        <p:nvPicPr>
          <p:cNvPr id="8" name="Picture 7" descr="A close-up of some money&#10;&#10;Description automatically generated with low confidence">
            <a:extLst>
              <a:ext uri="{FF2B5EF4-FFF2-40B4-BE49-F238E27FC236}">
                <a16:creationId xmlns:a16="http://schemas.microsoft.com/office/drawing/2014/main" id="{39D97204-3B84-4DF4-8B1D-6105D585DA5C}"/>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3920988" y="1714244"/>
            <a:ext cx="6828263" cy="3567857"/>
          </a:xfrm>
          <a:prstGeom prst="rect">
            <a:avLst/>
          </a:prstGeom>
        </p:spPr>
      </p:pic>
      <p:pic>
        <p:nvPicPr>
          <p:cNvPr id="6" name="Picture 5" descr="A pile of money&#10;&#10;Description automatically generated with low confidence">
            <a:extLst>
              <a:ext uri="{FF2B5EF4-FFF2-40B4-BE49-F238E27FC236}">
                <a16:creationId xmlns:a16="http://schemas.microsoft.com/office/drawing/2014/main" id="{61C2BD7D-358A-4395-AF6C-4EE19CEED5AD}"/>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8335388" y="1196802"/>
            <a:ext cx="4891920" cy="2751705"/>
          </a:xfrm>
          <a:prstGeom prst="rect">
            <a:avLst/>
          </a:prstGeom>
        </p:spPr>
      </p:pic>
    </p:spTree>
    <p:extLst>
      <p:ext uri="{BB962C8B-B14F-4D97-AF65-F5344CB8AC3E}">
        <p14:creationId xmlns:p14="http://schemas.microsoft.com/office/powerpoint/2010/main" val="2080579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2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40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60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80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100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120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140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160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180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200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A5B5737-467B-4E5D-B6F0-DC840FF5A5EA}"/>
              </a:ext>
            </a:extLst>
          </p:cNvPr>
          <p:cNvSpPr>
            <a:spLocks noGrp="1"/>
          </p:cNvSpPr>
          <p:nvPr>
            <p:ph type="sldNum" sz="quarter" idx="12"/>
          </p:nvPr>
        </p:nvSpPr>
        <p:spPr>
          <a:xfrm>
            <a:off x="11000232" y="6108192"/>
            <a:ext cx="548640" cy="548640"/>
          </a:xfrm>
          <a:prstGeom prst="ellipse">
            <a:avLst/>
          </a:prstGeom>
          <a:solidFill>
            <a:srgbClr val="5F3D4A"/>
          </a:solidFill>
        </p:spPr>
        <p:txBody>
          <a:bodyPr anchor="ctr">
            <a:normAutofit/>
          </a:bodyPr>
          <a:lstStyle/>
          <a:p>
            <a:pPr algn="ctr">
              <a:spcAft>
                <a:spcPts val="600"/>
              </a:spcAft>
            </a:pPr>
            <a:fld id="{487BF82C-E13A-41E3-8FC7-D3379C9C34FC}" type="slidenum">
              <a:rPr lang="en-US" sz="1500">
                <a:solidFill>
                  <a:srgbClr val="FFFFFF"/>
                </a:solidFill>
              </a:rPr>
              <a:pPr algn="ctr">
                <a:spcAft>
                  <a:spcPts val="600"/>
                </a:spcAft>
              </a:pPr>
              <a:t>3</a:t>
            </a:fld>
            <a:endParaRPr lang="en-US" sz="1500" dirty="0">
              <a:solidFill>
                <a:srgbClr val="FFFFFF"/>
              </a:solidFill>
            </a:endParaRPr>
          </a:p>
        </p:txBody>
      </p:sp>
      <p:pic>
        <p:nvPicPr>
          <p:cNvPr id="6" name="Picture 5" descr="A couple of boys playing chess&#10;&#10;Description automatically generated with low confidence">
            <a:extLst>
              <a:ext uri="{FF2B5EF4-FFF2-40B4-BE49-F238E27FC236}">
                <a16:creationId xmlns:a16="http://schemas.microsoft.com/office/drawing/2014/main" id="{0D63360E-70C3-4C19-A3C1-262CBFD4148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38" t="-1" r="-108" b="-1"/>
          <a:stretch/>
        </p:blipFill>
        <p:spPr>
          <a:xfrm>
            <a:off x="0" y="-2009"/>
            <a:ext cx="12192000" cy="6855093"/>
          </a:xfrm>
          <a:prstGeom prst="rect">
            <a:avLst/>
          </a:prstGeom>
        </p:spPr>
      </p:pic>
      <p:sp>
        <p:nvSpPr>
          <p:cNvPr id="12" name="Rectangle 11">
            <a:extLst>
              <a:ext uri="{FF2B5EF4-FFF2-40B4-BE49-F238E27FC236}">
                <a16:creationId xmlns:a16="http://schemas.microsoft.com/office/drawing/2014/main" id="{7828F137-3C0D-4D2D-BB40-D4E859F2ACD9}"/>
              </a:ext>
            </a:extLst>
          </p:cNvPr>
          <p:cNvSpPr/>
          <p:nvPr/>
        </p:nvSpPr>
        <p:spPr>
          <a:xfrm>
            <a:off x="0" y="-2009"/>
            <a:ext cx="12192000" cy="6855094"/>
          </a:xfrm>
          <a:prstGeom prst="rect">
            <a:avLst/>
          </a:prstGeom>
          <a:gradFill>
            <a:gsLst>
              <a:gs pos="40000">
                <a:srgbClr val="000000">
                  <a:alpha val="97000"/>
                </a:srgbClr>
              </a:gs>
              <a:gs pos="0">
                <a:schemeClr val="bg1"/>
              </a:gs>
              <a:gs pos="100000">
                <a:schemeClr val="bg1">
                  <a:alpha val="0"/>
                </a:schemeClr>
              </a:gs>
            </a:gsLst>
            <a:lin ang="108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70041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FB1A2D1-F6FC-4202-BA12-D683F69AC228}"/>
              </a:ext>
            </a:extLst>
          </p:cNvPr>
          <p:cNvSpPr>
            <a:spLocks noGrp="1"/>
          </p:cNvSpPr>
          <p:nvPr>
            <p:ph type="title"/>
          </p:nvPr>
        </p:nvSpPr>
        <p:spPr>
          <a:xfrm>
            <a:off x="838203" y="262543"/>
            <a:ext cx="3888526" cy="836990"/>
          </a:xfrm>
        </p:spPr>
        <p:txBody>
          <a:bodyPr>
            <a:normAutofit/>
          </a:bodyPr>
          <a:lstStyle/>
          <a:p>
            <a:r>
              <a:rPr lang="en-US" dirty="0"/>
              <a:t>Introducing RSA</a:t>
            </a:r>
          </a:p>
        </p:txBody>
      </p:sp>
      <p:sp>
        <p:nvSpPr>
          <p:cNvPr id="3" name="Content Placeholder 2">
            <a:extLst>
              <a:ext uri="{FF2B5EF4-FFF2-40B4-BE49-F238E27FC236}">
                <a16:creationId xmlns:a16="http://schemas.microsoft.com/office/drawing/2014/main" id="{3A4519C2-2B06-4516-8E8F-D7EFB2CC9DD0}"/>
              </a:ext>
            </a:extLst>
          </p:cNvPr>
          <p:cNvSpPr>
            <a:spLocks noGrp="1"/>
          </p:cNvSpPr>
          <p:nvPr>
            <p:ph idx="1"/>
          </p:nvPr>
        </p:nvSpPr>
        <p:spPr>
          <a:xfrm>
            <a:off x="838201" y="1099533"/>
            <a:ext cx="3888528" cy="3553581"/>
          </a:xfrm>
        </p:spPr>
        <p:txBody>
          <a:bodyPr>
            <a:normAutofit/>
          </a:bodyPr>
          <a:lstStyle/>
          <a:p>
            <a:r>
              <a:rPr lang="en-US" sz="2000" dirty="0"/>
              <a:t>Representational Similarity Analysis (RSA) is a statistical methodology that allows us to analyze relative similarity among a set of stimuli based upon the pattern that response to the stimuli produces.</a:t>
            </a:r>
          </a:p>
        </p:txBody>
      </p:sp>
      <p:sp>
        <p:nvSpPr>
          <p:cNvPr id="4" name="Slide Number Placeholder 3">
            <a:extLst>
              <a:ext uri="{FF2B5EF4-FFF2-40B4-BE49-F238E27FC236}">
                <a16:creationId xmlns:a16="http://schemas.microsoft.com/office/drawing/2014/main" id="{318FC69B-EABC-4DB4-92FF-B5E9598BDF6F}"/>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30</a:t>
            </a:fld>
            <a:endParaRPr lang="en-US" dirty="0"/>
          </a:p>
        </p:txBody>
      </p:sp>
      <p:pic>
        <p:nvPicPr>
          <p:cNvPr id="8" name="Picture 7">
            <a:extLst>
              <a:ext uri="{FF2B5EF4-FFF2-40B4-BE49-F238E27FC236}">
                <a16:creationId xmlns:a16="http://schemas.microsoft.com/office/drawing/2014/main" id="{575F25BF-F97B-4626-8A76-9D806B78415F}"/>
              </a:ext>
            </a:extLst>
          </p:cNvPr>
          <p:cNvPicPr>
            <a:picLocks noChangeAspect="1"/>
          </p:cNvPicPr>
          <p:nvPr/>
        </p:nvPicPr>
        <p:blipFill rotWithShape="1">
          <a:blip r:embed="rId3"/>
          <a:srcRect t="4749" r="75716" b="50284"/>
          <a:stretch/>
        </p:blipFill>
        <p:spPr>
          <a:xfrm>
            <a:off x="197782" y="3280230"/>
            <a:ext cx="3150751" cy="3327334"/>
          </a:xfrm>
          <a:prstGeom prst="rect">
            <a:avLst/>
          </a:prstGeom>
        </p:spPr>
      </p:pic>
      <p:grpSp>
        <p:nvGrpSpPr>
          <p:cNvPr id="14" name="Group 13">
            <a:extLst>
              <a:ext uri="{FF2B5EF4-FFF2-40B4-BE49-F238E27FC236}">
                <a16:creationId xmlns:a16="http://schemas.microsoft.com/office/drawing/2014/main" id="{5EBC192B-F87F-4F83-BBF3-3EB46AF4E444}"/>
              </a:ext>
            </a:extLst>
          </p:cNvPr>
          <p:cNvGrpSpPr/>
          <p:nvPr/>
        </p:nvGrpSpPr>
        <p:grpSpPr>
          <a:xfrm>
            <a:off x="7514023" y="656381"/>
            <a:ext cx="3636433" cy="5545238"/>
            <a:chOff x="7912100" y="670553"/>
            <a:chExt cx="3636433" cy="5545238"/>
          </a:xfrm>
        </p:grpSpPr>
        <p:pic>
          <p:nvPicPr>
            <p:cNvPr id="15" name="Content Placeholder 3">
              <a:extLst>
                <a:ext uri="{FF2B5EF4-FFF2-40B4-BE49-F238E27FC236}">
                  <a16:creationId xmlns:a16="http://schemas.microsoft.com/office/drawing/2014/main" id="{D067D5B9-2945-4EBC-8908-282816DBD476}"/>
                </a:ext>
              </a:extLst>
            </p:cNvPr>
            <p:cNvPicPr>
              <a:picLocks noChangeAspect="1"/>
            </p:cNvPicPr>
            <p:nvPr/>
          </p:nvPicPr>
          <p:blipFill rotWithShape="1">
            <a:blip r:embed="rId4"/>
            <a:srcRect l="73346" r="-428"/>
            <a:stretch/>
          </p:blipFill>
          <p:spPr>
            <a:xfrm>
              <a:off x="10268262" y="670553"/>
              <a:ext cx="1280271" cy="5545238"/>
            </a:xfrm>
            <a:prstGeom prst="rect">
              <a:avLst/>
            </a:prstGeom>
          </p:spPr>
        </p:pic>
        <p:pic>
          <p:nvPicPr>
            <p:cNvPr id="16" name="Content Placeholder 3">
              <a:extLst>
                <a:ext uri="{FF2B5EF4-FFF2-40B4-BE49-F238E27FC236}">
                  <a16:creationId xmlns:a16="http://schemas.microsoft.com/office/drawing/2014/main" id="{81D04691-D65C-46AB-BF48-935673DEF96B}"/>
                </a:ext>
              </a:extLst>
            </p:cNvPr>
            <p:cNvPicPr>
              <a:picLocks noChangeAspect="1"/>
            </p:cNvPicPr>
            <p:nvPr/>
          </p:nvPicPr>
          <p:blipFill rotWithShape="1">
            <a:blip r:embed="rId4"/>
            <a:srcRect r="50370"/>
            <a:stretch/>
          </p:blipFill>
          <p:spPr>
            <a:xfrm>
              <a:off x="7912100" y="670553"/>
              <a:ext cx="2356163" cy="5545238"/>
            </a:xfrm>
            <a:prstGeom prst="rect">
              <a:avLst/>
            </a:prstGeom>
            <a:effectLst/>
          </p:spPr>
        </p:pic>
      </p:grpSp>
      <p:sp>
        <p:nvSpPr>
          <p:cNvPr id="11" name="TextBox 10">
            <a:extLst>
              <a:ext uri="{FF2B5EF4-FFF2-40B4-BE49-F238E27FC236}">
                <a16:creationId xmlns:a16="http://schemas.microsoft.com/office/drawing/2014/main" id="{117D867D-AC44-4716-9290-17913B9E1B75}"/>
              </a:ext>
            </a:extLst>
          </p:cNvPr>
          <p:cNvSpPr txBox="1"/>
          <p:nvPr/>
        </p:nvSpPr>
        <p:spPr>
          <a:xfrm>
            <a:off x="6094476" y="6524500"/>
            <a:ext cx="2053960" cy="307777"/>
          </a:xfrm>
          <a:prstGeom prst="rect">
            <a:avLst/>
          </a:prstGeom>
          <a:noFill/>
        </p:spPr>
        <p:txBody>
          <a:bodyPr wrap="none" rtlCol="0">
            <a:spAutoFit/>
          </a:bodyPr>
          <a:lstStyle/>
          <a:p>
            <a:r>
              <a:rPr lang="en-US" sz="1400" dirty="0"/>
              <a:t>Popal, Wang, Olson, 2020</a:t>
            </a:r>
          </a:p>
        </p:txBody>
      </p:sp>
    </p:spTree>
    <p:extLst>
      <p:ext uri="{BB962C8B-B14F-4D97-AF65-F5344CB8AC3E}">
        <p14:creationId xmlns:p14="http://schemas.microsoft.com/office/powerpoint/2010/main" val="1530346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FB1A2D1-F6FC-4202-BA12-D683F69AC228}"/>
              </a:ext>
            </a:extLst>
          </p:cNvPr>
          <p:cNvSpPr>
            <a:spLocks noGrp="1"/>
          </p:cNvSpPr>
          <p:nvPr>
            <p:ph type="title"/>
          </p:nvPr>
        </p:nvSpPr>
        <p:spPr>
          <a:xfrm>
            <a:off x="838203" y="262543"/>
            <a:ext cx="3888526" cy="836990"/>
          </a:xfrm>
        </p:spPr>
        <p:txBody>
          <a:bodyPr>
            <a:normAutofit/>
          </a:bodyPr>
          <a:lstStyle/>
          <a:p>
            <a:r>
              <a:rPr lang="en-US" dirty="0"/>
              <a:t>Introducing RSA</a:t>
            </a:r>
          </a:p>
        </p:txBody>
      </p:sp>
      <p:sp>
        <p:nvSpPr>
          <p:cNvPr id="3" name="Content Placeholder 2">
            <a:extLst>
              <a:ext uri="{FF2B5EF4-FFF2-40B4-BE49-F238E27FC236}">
                <a16:creationId xmlns:a16="http://schemas.microsoft.com/office/drawing/2014/main" id="{3A4519C2-2B06-4516-8E8F-D7EFB2CC9DD0}"/>
              </a:ext>
            </a:extLst>
          </p:cNvPr>
          <p:cNvSpPr>
            <a:spLocks noGrp="1"/>
          </p:cNvSpPr>
          <p:nvPr>
            <p:ph idx="1"/>
          </p:nvPr>
        </p:nvSpPr>
        <p:spPr>
          <a:xfrm>
            <a:off x="838201" y="1099533"/>
            <a:ext cx="3888528" cy="3553581"/>
          </a:xfrm>
        </p:spPr>
        <p:txBody>
          <a:bodyPr>
            <a:normAutofit/>
          </a:bodyPr>
          <a:lstStyle/>
          <a:p>
            <a:r>
              <a:rPr lang="en-US" sz="2000" dirty="0"/>
              <a:t>Representational Similarity Analysis (RSA) is a statistical methodology that allows us to analyze relative similarity among a set of stimuli based upon the pattern that response to the stimuli produces.</a:t>
            </a:r>
          </a:p>
        </p:txBody>
      </p:sp>
      <p:sp>
        <p:nvSpPr>
          <p:cNvPr id="4" name="Slide Number Placeholder 3">
            <a:extLst>
              <a:ext uri="{FF2B5EF4-FFF2-40B4-BE49-F238E27FC236}">
                <a16:creationId xmlns:a16="http://schemas.microsoft.com/office/drawing/2014/main" id="{318FC69B-EABC-4DB4-92FF-B5E9598BDF6F}"/>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31</a:t>
            </a:fld>
            <a:endParaRPr lang="en-US" dirty="0"/>
          </a:p>
        </p:txBody>
      </p:sp>
      <p:pic>
        <p:nvPicPr>
          <p:cNvPr id="8" name="Picture 7">
            <a:extLst>
              <a:ext uri="{FF2B5EF4-FFF2-40B4-BE49-F238E27FC236}">
                <a16:creationId xmlns:a16="http://schemas.microsoft.com/office/drawing/2014/main" id="{575F25BF-F97B-4626-8A76-9D806B78415F}"/>
              </a:ext>
            </a:extLst>
          </p:cNvPr>
          <p:cNvPicPr>
            <a:picLocks noChangeAspect="1"/>
          </p:cNvPicPr>
          <p:nvPr/>
        </p:nvPicPr>
        <p:blipFill rotWithShape="1">
          <a:blip r:embed="rId3"/>
          <a:srcRect t="4749" r="45591" b="50284"/>
          <a:stretch/>
        </p:blipFill>
        <p:spPr>
          <a:xfrm>
            <a:off x="227331" y="3268123"/>
            <a:ext cx="7059361" cy="3327334"/>
          </a:xfrm>
          <a:prstGeom prst="rect">
            <a:avLst/>
          </a:prstGeom>
        </p:spPr>
      </p:pic>
      <p:grpSp>
        <p:nvGrpSpPr>
          <p:cNvPr id="9" name="Group 8">
            <a:extLst>
              <a:ext uri="{FF2B5EF4-FFF2-40B4-BE49-F238E27FC236}">
                <a16:creationId xmlns:a16="http://schemas.microsoft.com/office/drawing/2014/main" id="{77BCCF6C-C8B4-4D3A-B7D3-3FD4B384C4F7}"/>
              </a:ext>
            </a:extLst>
          </p:cNvPr>
          <p:cNvGrpSpPr/>
          <p:nvPr/>
        </p:nvGrpSpPr>
        <p:grpSpPr>
          <a:xfrm>
            <a:off x="7514023" y="656381"/>
            <a:ext cx="3636433" cy="5545238"/>
            <a:chOff x="7912100" y="670553"/>
            <a:chExt cx="3636433" cy="5545238"/>
          </a:xfrm>
        </p:grpSpPr>
        <p:pic>
          <p:nvPicPr>
            <p:cNvPr id="11" name="Content Placeholder 3">
              <a:extLst>
                <a:ext uri="{FF2B5EF4-FFF2-40B4-BE49-F238E27FC236}">
                  <a16:creationId xmlns:a16="http://schemas.microsoft.com/office/drawing/2014/main" id="{BEA3206B-D12C-49C0-AC1E-2FE64652B54A}"/>
                </a:ext>
              </a:extLst>
            </p:cNvPr>
            <p:cNvPicPr>
              <a:picLocks noChangeAspect="1"/>
            </p:cNvPicPr>
            <p:nvPr/>
          </p:nvPicPr>
          <p:blipFill rotWithShape="1">
            <a:blip r:embed="rId4"/>
            <a:srcRect l="73346" r="-428"/>
            <a:stretch/>
          </p:blipFill>
          <p:spPr>
            <a:xfrm>
              <a:off x="10268262" y="670553"/>
              <a:ext cx="1280271" cy="5545238"/>
            </a:xfrm>
            <a:prstGeom prst="rect">
              <a:avLst/>
            </a:prstGeom>
          </p:spPr>
        </p:pic>
        <p:pic>
          <p:nvPicPr>
            <p:cNvPr id="13" name="Content Placeholder 3">
              <a:extLst>
                <a:ext uri="{FF2B5EF4-FFF2-40B4-BE49-F238E27FC236}">
                  <a16:creationId xmlns:a16="http://schemas.microsoft.com/office/drawing/2014/main" id="{BF5F64FF-5BD3-4568-A59D-F91A38591D79}"/>
                </a:ext>
              </a:extLst>
            </p:cNvPr>
            <p:cNvPicPr>
              <a:picLocks noChangeAspect="1"/>
            </p:cNvPicPr>
            <p:nvPr/>
          </p:nvPicPr>
          <p:blipFill rotWithShape="1">
            <a:blip r:embed="rId4"/>
            <a:srcRect r="50370"/>
            <a:stretch/>
          </p:blipFill>
          <p:spPr>
            <a:xfrm>
              <a:off x="7912100" y="670553"/>
              <a:ext cx="2356163" cy="5545238"/>
            </a:xfrm>
            <a:prstGeom prst="rect">
              <a:avLst/>
            </a:prstGeom>
            <a:effectLst/>
          </p:spPr>
        </p:pic>
      </p:grpSp>
      <p:sp>
        <p:nvSpPr>
          <p:cNvPr id="14" name="TextBox 13">
            <a:extLst>
              <a:ext uri="{FF2B5EF4-FFF2-40B4-BE49-F238E27FC236}">
                <a16:creationId xmlns:a16="http://schemas.microsoft.com/office/drawing/2014/main" id="{95D2D1A9-F625-4A19-B79F-D7523EC2A1E7}"/>
              </a:ext>
            </a:extLst>
          </p:cNvPr>
          <p:cNvSpPr txBox="1"/>
          <p:nvPr/>
        </p:nvSpPr>
        <p:spPr>
          <a:xfrm>
            <a:off x="7021908" y="6527606"/>
            <a:ext cx="2053960" cy="307777"/>
          </a:xfrm>
          <a:prstGeom prst="rect">
            <a:avLst/>
          </a:prstGeom>
          <a:noFill/>
        </p:spPr>
        <p:txBody>
          <a:bodyPr wrap="none" rtlCol="0">
            <a:spAutoFit/>
          </a:bodyPr>
          <a:lstStyle/>
          <a:p>
            <a:r>
              <a:rPr lang="en-US" sz="1400" dirty="0"/>
              <a:t>Popal, Wang, Olson, 2020</a:t>
            </a:r>
          </a:p>
        </p:txBody>
      </p:sp>
    </p:spTree>
    <p:extLst>
      <p:ext uri="{BB962C8B-B14F-4D97-AF65-F5344CB8AC3E}">
        <p14:creationId xmlns:p14="http://schemas.microsoft.com/office/powerpoint/2010/main" val="333336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3F068-D855-49B7-9C3D-AC8692536C38}"/>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dirty="0">
                <a:solidFill>
                  <a:schemeClr val="bg1"/>
                </a:solidFill>
                <a:latin typeface="+mj-lt"/>
                <a:ea typeface="+mj-ea"/>
                <a:cs typeface="+mj-cs"/>
              </a:rPr>
              <a:t>Why RSA?</a:t>
            </a:r>
          </a:p>
        </p:txBody>
      </p:sp>
      <p:grpSp>
        <p:nvGrpSpPr>
          <p:cNvPr id="14" name="Group 13">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pic>
        <p:nvPicPr>
          <p:cNvPr id="5" name="Content Placeholder 4" descr="Graphical user interface, website&#10;&#10;Description automatically generated">
            <a:extLst>
              <a:ext uri="{FF2B5EF4-FFF2-40B4-BE49-F238E27FC236}">
                <a16:creationId xmlns:a16="http://schemas.microsoft.com/office/drawing/2014/main" id="{19B59948-A0BC-4149-A0E4-A8217016585F}"/>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4953672" y="933454"/>
            <a:ext cx="6915481" cy="4339461"/>
          </a:xfrm>
          <a:prstGeom prst="rect">
            <a:avLst/>
          </a:prstGeom>
        </p:spPr>
      </p:pic>
      <p:sp>
        <p:nvSpPr>
          <p:cNvPr id="4" name="Slide Number Placeholder 3">
            <a:extLst>
              <a:ext uri="{FF2B5EF4-FFF2-40B4-BE49-F238E27FC236}">
                <a16:creationId xmlns:a16="http://schemas.microsoft.com/office/drawing/2014/main" id="{69D81F97-EACF-4019-A4A9-329029AC1037}"/>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487BF82C-E13A-41E3-8FC7-D3379C9C34FC}" type="slidenum">
              <a:rPr lang="en-US">
                <a:solidFill>
                  <a:schemeClr val="bg1"/>
                </a:solidFill>
              </a:rPr>
              <a:pPr algn="ctr">
                <a:spcAft>
                  <a:spcPts val="600"/>
                </a:spcAft>
              </a:pPr>
              <a:t>32</a:t>
            </a:fld>
            <a:endParaRPr lang="en-US" dirty="0">
              <a:solidFill>
                <a:schemeClr val="bg1"/>
              </a:solidFill>
            </a:endParaRPr>
          </a:p>
        </p:txBody>
      </p:sp>
    </p:spTree>
    <p:extLst>
      <p:ext uri="{BB962C8B-B14F-4D97-AF65-F5344CB8AC3E}">
        <p14:creationId xmlns:p14="http://schemas.microsoft.com/office/powerpoint/2010/main" val="2026400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F05323-66DB-42FB-85ED-FC843E6D32BD}"/>
              </a:ext>
            </a:extLst>
          </p:cNvPr>
          <p:cNvSpPr>
            <a:spLocks noGrp="1"/>
          </p:cNvSpPr>
          <p:nvPr>
            <p:ph type="title"/>
          </p:nvPr>
        </p:nvSpPr>
        <p:spPr>
          <a:xfrm>
            <a:off x="838201" y="345810"/>
            <a:ext cx="5120561" cy="1325563"/>
          </a:xfrm>
        </p:spPr>
        <p:txBody>
          <a:bodyPr>
            <a:normAutofit/>
          </a:bodyPr>
          <a:lstStyle/>
          <a:p>
            <a:r>
              <a:rPr lang="en-US" dirty="0"/>
              <a:t>Our Data</a:t>
            </a:r>
          </a:p>
        </p:txBody>
      </p:sp>
      <p:sp>
        <p:nvSpPr>
          <p:cNvPr id="3" name="Content Placeholder 2">
            <a:extLst>
              <a:ext uri="{FF2B5EF4-FFF2-40B4-BE49-F238E27FC236}">
                <a16:creationId xmlns:a16="http://schemas.microsoft.com/office/drawing/2014/main" id="{4E5D22EA-7362-4909-B409-D17254EA70B8}"/>
              </a:ext>
            </a:extLst>
          </p:cNvPr>
          <p:cNvSpPr>
            <a:spLocks noGrp="1"/>
          </p:cNvSpPr>
          <p:nvPr>
            <p:ph idx="1"/>
          </p:nvPr>
        </p:nvSpPr>
        <p:spPr>
          <a:xfrm>
            <a:off x="838201" y="1825625"/>
            <a:ext cx="5092194" cy="4351338"/>
          </a:xfrm>
        </p:spPr>
        <p:txBody>
          <a:bodyPr>
            <a:normAutofit/>
          </a:bodyPr>
          <a:lstStyle/>
          <a:p>
            <a:r>
              <a:rPr lang="en-US" dirty="0"/>
              <a:t>57 participants</a:t>
            </a:r>
          </a:p>
          <a:p>
            <a:pPr lvl="1"/>
            <a:r>
              <a:rPr lang="en-US" dirty="0"/>
              <a:t>36 children, 21 adults </a:t>
            </a:r>
          </a:p>
          <a:p>
            <a:r>
              <a:rPr lang="en-US" dirty="0"/>
              <a:t>12 excluded for excessive head motion</a:t>
            </a:r>
          </a:p>
          <a:p>
            <a:r>
              <a:rPr lang="en-US" dirty="0"/>
              <a:t>Final sample:</a:t>
            </a:r>
          </a:p>
          <a:p>
            <a:pPr lvl="1"/>
            <a:r>
              <a:rPr lang="en-US" dirty="0"/>
              <a:t>25 Children</a:t>
            </a:r>
          </a:p>
          <a:p>
            <a:pPr lvl="2"/>
            <a:r>
              <a:rPr lang="en-US" dirty="0"/>
              <a:t>ages 4-10 </a:t>
            </a:r>
            <a:r>
              <a:rPr lang="en-US" sz="1600" i="1" dirty="0"/>
              <a:t>(M =7.4 yrs, sd = 1.85 yrs)</a:t>
            </a:r>
            <a:endParaRPr lang="en-US" i="1" dirty="0"/>
          </a:p>
          <a:p>
            <a:pPr lvl="1"/>
            <a:r>
              <a:rPr lang="en-US" dirty="0"/>
              <a:t>20 Adults</a:t>
            </a:r>
          </a:p>
          <a:p>
            <a:pPr lvl="2"/>
            <a:r>
              <a:rPr lang="en-US" dirty="0"/>
              <a:t>ages 20 - 44 </a:t>
            </a:r>
            <a:r>
              <a:rPr lang="en-US" sz="1600" i="1" dirty="0"/>
              <a:t>(M =26.7 yrs, sd = 5.20 yrs)</a:t>
            </a:r>
            <a:endParaRPr lang="en-US" i="1"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8C6EE4A-2964-449E-99DF-85B519553ADB}"/>
              </a:ext>
            </a:extLst>
          </p:cNvPr>
          <p:cNvPicPr>
            <a:picLocks noChangeAspect="1"/>
          </p:cNvPicPr>
          <p:nvPr/>
        </p:nvPicPr>
        <p:blipFill rotWithShape="1">
          <a:blip r:embed="rId3"/>
          <a:srcRect t="3429" b="26745"/>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65204061-C8EF-4D60-BBD3-A6B5DC05B330}"/>
              </a:ext>
            </a:extLst>
          </p:cNvPr>
          <p:cNvPicPr>
            <a:picLocks noChangeAspect="1"/>
          </p:cNvPicPr>
          <p:nvPr/>
        </p:nvPicPr>
        <p:blipFill rotWithShape="1">
          <a:blip r:embed="rId4"/>
          <a:srcRect t="3740" b="33959"/>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Slide Number Placeholder 4">
            <a:extLst>
              <a:ext uri="{FF2B5EF4-FFF2-40B4-BE49-F238E27FC236}">
                <a16:creationId xmlns:a16="http://schemas.microsoft.com/office/drawing/2014/main" id="{77CC6B34-B0F0-4992-B6B1-AFA46F647DB8}"/>
              </a:ext>
            </a:extLst>
          </p:cNvPr>
          <p:cNvSpPr>
            <a:spLocks noGrp="1"/>
          </p:cNvSpPr>
          <p:nvPr>
            <p:ph type="sldNum" sz="quarter" idx="12"/>
          </p:nvPr>
        </p:nvSpPr>
        <p:spPr>
          <a:xfrm>
            <a:off x="8610600" y="6356349"/>
            <a:ext cx="2743200" cy="365125"/>
          </a:xfrm>
        </p:spPr>
        <p:txBody>
          <a:bodyPr>
            <a:normAutofit/>
          </a:bodyPr>
          <a:lstStyle/>
          <a:p>
            <a:pPr>
              <a:spcAft>
                <a:spcPts val="600"/>
              </a:spcAft>
            </a:pPr>
            <a:fld id="{487BF82C-E13A-41E3-8FC7-D3379C9C34FC}" type="slidenum">
              <a:rPr lang="en-US">
                <a:solidFill>
                  <a:srgbClr val="FFFFFF"/>
                </a:solidFill>
              </a:rPr>
              <a:pPr>
                <a:spcAft>
                  <a:spcPts val="600"/>
                </a:spcAft>
              </a:pPr>
              <a:t>33</a:t>
            </a:fld>
            <a:endParaRPr lang="en-US" dirty="0">
              <a:solidFill>
                <a:srgbClr val="FFFFFF"/>
              </a:solidFill>
            </a:endParaRPr>
          </a:p>
        </p:txBody>
      </p:sp>
    </p:spTree>
    <p:extLst>
      <p:ext uri="{BB962C8B-B14F-4D97-AF65-F5344CB8AC3E}">
        <p14:creationId xmlns:p14="http://schemas.microsoft.com/office/powerpoint/2010/main" val="2012852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C91A-3243-4E59-912A-E9C7480BD383}"/>
              </a:ext>
            </a:extLst>
          </p:cNvPr>
          <p:cNvSpPr>
            <a:spLocks noGrp="1"/>
          </p:cNvSpPr>
          <p:nvPr>
            <p:ph type="title"/>
          </p:nvPr>
        </p:nvSpPr>
        <p:spPr/>
        <p:txBody>
          <a:bodyPr/>
          <a:lstStyle/>
          <a:p>
            <a:r>
              <a:rPr lang="en-US" dirty="0"/>
              <a:t>Stimuli</a:t>
            </a:r>
          </a:p>
        </p:txBody>
      </p:sp>
      <p:sp>
        <p:nvSpPr>
          <p:cNvPr id="7" name="Slide Number Placeholder 6">
            <a:extLst>
              <a:ext uri="{FF2B5EF4-FFF2-40B4-BE49-F238E27FC236}">
                <a16:creationId xmlns:a16="http://schemas.microsoft.com/office/drawing/2014/main" id="{6189BAE2-424B-49E1-92F8-5C83CB517858}"/>
              </a:ext>
            </a:extLst>
          </p:cNvPr>
          <p:cNvSpPr>
            <a:spLocks noGrp="1"/>
          </p:cNvSpPr>
          <p:nvPr>
            <p:ph type="sldNum" sz="quarter" idx="12"/>
          </p:nvPr>
        </p:nvSpPr>
        <p:spPr/>
        <p:txBody>
          <a:bodyPr/>
          <a:lstStyle/>
          <a:p>
            <a:fld id="{487BF82C-E13A-41E3-8FC7-D3379C9C34FC}" type="slidenum">
              <a:rPr lang="en-US" smtClean="0"/>
              <a:t>34</a:t>
            </a:fld>
            <a:endParaRPr lang="en-US" dirty="0"/>
          </a:p>
        </p:txBody>
      </p:sp>
      <p:pic>
        <p:nvPicPr>
          <p:cNvPr id="26" name="Picture 25">
            <a:extLst>
              <a:ext uri="{FF2B5EF4-FFF2-40B4-BE49-F238E27FC236}">
                <a16:creationId xmlns:a16="http://schemas.microsoft.com/office/drawing/2014/main" id="{4EE9BC73-EC66-4C37-8DC5-702FC672012B}"/>
              </a:ext>
            </a:extLst>
          </p:cNvPr>
          <p:cNvPicPr>
            <a:picLocks noChangeAspect="1"/>
          </p:cNvPicPr>
          <p:nvPr/>
        </p:nvPicPr>
        <p:blipFill>
          <a:blip r:embed="rId3"/>
          <a:stretch>
            <a:fillRect/>
          </a:stretch>
        </p:blipFill>
        <p:spPr>
          <a:xfrm>
            <a:off x="2227752" y="1145850"/>
            <a:ext cx="7736495" cy="4566300"/>
          </a:xfrm>
          <a:prstGeom prst="rect">
            <a:avLst/>
          </a:prstGeom>
        </p:spPr>
      </p:pic>
    </p:spTree>
    <p:extLst>
      <p:ext uri="{BB962C8B-B14F-4D97-AF65-F5344CB8AC3E}">
        <p14:creationId xmlns:p14="http://schemas.microsoft.com/office/powerpoint/2010/main" val="2395870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4EE9BC73-EC66-4C37-8DC5-702FC672012B}"/>
              </a:ext>
            </a:extLst>
          </p:cNvPr>
          <p:cNvPicPr>
            <a:picLocks noChangeAspect="1"/>
          </p:cNvPicPr>
          <p:nvPr/>
        </p:nvPicPr>
        <p:blipFill rotWithShape="1">
          <a:blip r:embed="rId3"/>
          <a:srcRect r="16810" b="-1"/>
          <a:stretch/>
        </p:blipFill>
        <p:spPr>
          <a:xfrm>
            <a:off x="1" y="10"/>
            <a:ext cx="9669642" cy="6857990"/>
          </a:xfrm>
          <a:prstGeom prst="rect">
            <a:avLst/>
          </a:prstGeom>
        </p:spPr>
      </p:pic>
      <p:sp>
        <p:nvSpPr>
          <p:cNvPr id="33"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23C91A-3243-4E59-912A-E9C7480BD383}"/>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Stimuli</a:t>
            </a:r>
          </a:p>
        </p:txBody>
      </p:sp>
      <p:sp>
        <p:nvSpPr>
          <p:cNvPr id="3" name="TextBox 2">
            <a:extLst>
              <a:ext uri="{FF2B5EF4-FFF2-40B4-BE49-F238E27FC236}">
                <a16:creationId xmlns:a16="http://schemas.microsoft.com/office/drawing/2014/main" id="{13780D76-8247-4D54-9B17-13329D01045C}"/>
              </a:ext>
            </a:extLst>
          </p:cNvPr>
          <p:cNvSpPr txBox="1"/>
          <p:nvPr/>
        </p:nvSpPr>
        <p:spPr>
          <a:xfrm>
            <a:off x="7531610" y="2265037"/>
            <a:ext cx="3822189" cy="3742762"/>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sz="2000" dirty="0"/>
              <a:t>Twenty-four clips from popular children’s movies </a:t>
            </a:r>
          </a:p>
          <a:p>
            <a:pPr marL="742950" lvl="1" indent="-228600">
              <a:lnSpc>
                <a:spcPct val="90000"/>
              </a:lnSpc>
              <a:spcAft>
                <a:spcPts val="600"/>
              </a:spcAft>
              <a:buFont typeface="Arial" panose="020B0604020202020204" pitchFamily="34" charset="0"/>
              <a:buChar char="•"/>
            </a:pPr>
            <a:r>
              <a:rPr lang="en-US" sz="2000" dirty="0"/>
              <a:t>8 pos., 8 neg., 8 neut.</a:t>
            </a:r>
          </a:p>
          <a:p>
            <a:pPr marL="742950" lvl="1" indent="-228600">
              <a:lnSpc>
                <a:spcPct val="90000"/>
              </a:lnSpc>
              <a:spcAft>
                <a:spcPts val="600"/>
              </a:spcAft>
              <a:buFont typeface="Arial" panose="020B0604020202020204" pitchFamily="34" charset="0"/>
              <a:buChar char="•"/>
            </a:pPr>
            <a:r>
              <a:rPr lang="en-US" sz="2000" dirty="0"/>
              <a:t>Each film provided 1 pos. and 1 neg. clip</a:t>
            </a:r>
          </a:p>
          <a:p>
            <a:pPr marL="742950" lvl="1" indent="-228600">
              <a:lnSpc>
                <a:spcPct val="90000"/>
              </a:lnSpc>
              <a:spcAft>
                <a:spcPts val="600"/>
              </a:spcAft>
              <a:buFont typeface="Arial" panose="020B0604020202020204" pitchFamily="34" charset="0"/>
              <a:buChar char="•"/>
            </a:pPr>
            <a:r>
              <a:rPr lang="en-US" sz="2000" dirty="0"/>
              <a:t>Neut. clips sourced from nature documentaries</a:t>
            </a:r>
            <a:br>
              <a:rPr lang="en-US" sz="2000" dirty="0"/>
            </a:br>
            <a:endParaRPr lang="en-US" sz="2000" dirty="0"/>
          </a:p>
          <a:p>
            <a:pPr marL="285750" indent="-228600">
              <a:lnSpc>
                <a:spcPct val="90000"/>
              </a:lnSpc>
              <a:spcAft>
                <a:spcPts val="600"/>
              </a:spcAft>
              <a:buFont typeface="Arial" panose="020B0604020202020204" pitchFamily="34" charset="0"/>
              <a:buChar char="•"/>
            </a:pPr>
            <a:r>
              <a:rPr lang="en-US" sz="2000" dirty="0"/>
              <a:t>No difference between adult and child familiarity scores</a:t>
            </a:r>
            <a:br>
              <a:rPr lang="en-US" sz="2000" dirty="0"/>
            </a:br>
            <a:endParaRPr lang="en-US" sz="2000" dirty="0"/>
          </a:p>
          <a:p>
            <a:pPr marL="285750" indent="-228600">
              <a:lnSpc>
                <a:spcPct val="90000"/>
              </a:lnSpc>
              <a:spcAft>
                <a:spcPts val="600"/>
              </a:spcAft>
              <a:buFont typeface="Arial" panose="020B0604020202020204" pitchFamily="34" charset="0"/>
              <a:buChar char="•"/>
            </a:pPr>
            <a:r>
              <a:rPr lang="en-US" sz="2000" dirty="0"/>
              <a:t>Clips were randomized into three orders and assigned to participants at random</a:t>
            </a:r>
          </a:p>
        </p:txBody>
      </p:sp>
      <p:sp>
        <p:nvSpPr>
          <p:cNvPr id="7" name="Slide Number Placeholder 6">
            <a:extLst>
              <a:ext uri="{FF2B5EF4-FFF2-40B4-BE49-F238E27FC236}">
                <a16:creationId xmlns:a16="http://schemas.microsoft.com/office/drawing/2014/main" id="{6189BAE2-424B-49E1-92F8-5C83CB51785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487BF82C-E13A-41E3-8FC7-D3379C9C34FC}" type="slidenum">
              <a:rPr lang="en-US" smtClean="0">
                <a:solidFill>
                  <a:prstClr val="black">
                    <a:tint val="75000"/>
                  </a:prstClr>
                </a:solidFill>
                <a:latin typeface="Calibri" panose="020F0502020204030204"/>
              </a:rPr>
              <a:pPr>
                <a:spcAft>
                  <a:spcPts val="600"/>
                </a:spcAft>
                <a:defRPr/>
              </a:pPr>
              <a:t>35</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2968759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4EE9BC73-EC66-4C37-8DC5-702FC672012B}"/>
              </a:ext>
            </a:extLst>
          </p:cNvPr>
          <p:cNvPicPr>
            <a:picLocks noChangeAspect="1"/>
          </p:cNvPicPr>
          <p:nvPr/>
        </p:nvPicPr>
        <p:blipFill rotWithShape="1">
          <a:blip r:embed="rId3">
            <a:alphaModFix amt="20000"/>
          </a:blip>
          <a:srcRect r="16810" b="-1"/>
          <a:stretch/>
        </p:blipFill>
        <p:spPr>
          <a:xfrm>
            <a:off x="-3047" y="10"/>
            <a:ext cx="9669642" cy="6857990"/>
          </a:xfrm>
          <a:prstGeom prst="rect">
            <a:avLst/>
          </a:prstGeom>
        </p:spPr>
      </p:pic>
      <p:sp>
        <p:nvSpPr>
          <p:cNvPr id="33"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23C91A-3243-4E59-912A-E9C7480BD383}"/>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Stimuli</a:t>
            </a:r>
          </a:p>
        </p:txBody>
      </p:sp>
      <p:sp>
        <p:nvSpPr>
          <p:cNvPr id="3" name="TextBox 2">
            <a:extLst>
              <a:ext uri="{FF2B5EF4-FFF2-40B4-BE49-F238E27FC236}">
                <a16:creationId xmlns:a16="http://schemas.microsoft.com/office/drawing/2014/main" id="{13780D76-8247-4D54-9B17-13329D01045C}"/>
              </a:ext>
            </a:extLst>
          </p:cNvPr>
          <p:cNvSpPr txBox="1"/>
          <p:nvPr/>
        </p:nvSpPr>
        <p:spPr>
          <a:xfrm>
            <a:off x="7531610" y="2265037"/>
            <a:ext cx="3822189" cy="3742762"/>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sz="2000" dirty="0"/>
              <a:t>Twenty-four clips from popular children’s movies </a:t>
            </a:r>
          </a:p>
          <a:p>
            <a:pPr marL="742950" lvl="1" indent="-228600">
              <a:lnSpc>
                <a:spcPct val="90000"/>
              </a:lnSpc>
              <a:spcAft>
                <a:spcPts val="600"/>
              </a:spcAft>
              <a:buFont typeface="Arial" panose="020B0604020202020204" pitchFamily="34" charset="0"/>
              <a:buChar char="•"/>
            </a:pPr>
            <a:r>
              <a:rPr lang="en-US" sz="2000" dirty="0"/>
              <a:t>8 pos., 8 neg., 8 neut.</a:t>
            </a:r>
          </a:p>
          <a:p>
            <a:pPr marL="742950" lvl="1" indent="-228600">
              <a:lnSpc>
                <a:spcPct val="90000"/>
              </a:lnSpc>
              <a:spcAft>
                <a:spcPts val="600"/>
              </a:spcAft>
              <a:buFont typeface="Arial" panose="020B0604020202020204" pitchFamily="34" charset="0"/>
              <a:buChar char="•"/>
            </a:pPr>
            <a:r>
              <a:rPr lang="en-US" sz="2000" dirty="0"/>
              <a:t>Each film provided 1 pos. and 1 neg. clip</a:t>
            </a:r>
          </a:p>
          <a:p>
            <a:pPr marL="742950" lvl="1" indent="-228600">
              <a:lnSpc>
                <a:spcPct val="90000"/>
              </a:lnSpc>
              <a:spcAft>
                <a:spcPts val="600"/>
              </a:spcAft>
              <a:buFont typeface="Arial" panose="020B0604020202020204" pitchFamily="34" charset="0"/>
              <a:buChar char="•"/>
            </a:pPr>
            <a:r>
              <a:rPr lang="en-US" sz="2000" dirty="0"/>
              <a:t>Neut. clips sourced from nature documentaries</a:t>
            </a:r>
            <a:br>
              <a:rPr lang="en-US" sz="2000" dirty="0"/>
            </a:br>
            <a:endParaRPr lang="en-US" sz="2000" dirty="0"/>
          </a:p>
          <a:p>
            <a:pPr marL="285750" indent="-228600">
              <a:lnSpc>
                <a:spcPct val="90000"/>
              </a:lnSpc>
              <a:spcAft>
                <a:spcPts val="600"/>
              </a:spcAft>
              <a:buFont typeface="Arial" panose="020B0604020202020204" pitchFamily="34" charset="0"/>
              <a:buChar char="•"/>
            </a:pPr>
            <a:r>
              <a:rPr lang="en-US" sz="2000" dirty="0"/>
              <a:t>No difference between adult and child familiarity scores</a:t>
            </a:r>
            <a:br>
              <a:rPr lang="en-US" sz="2000" dirty="0"/>
            </a:br>
            <a:endParaRPr lang="en-US" sz="2000" dirty="0"/>
          </a:p>
          <a:p>
            <a:pPr marL="285750" indent="-228600">
              <a:lnSpc>
                <a:spcPct val="90000"/>
              </a:lnSpc>
              <a:spcAft>
                <a:spcPts val="600"/>
              </a:spcAft>
              <a:buFont typeface="Arial" panose="020B0604020202020204" pitchFamily="34" charset="0"/>
              <a:buChar char="•"/>
            </a:pPr>
            <a:r>
              <a:rPr lang="en-US" sz="2000" dirty="0"/>
              <a:t>Clips were randomized into three orders and assigned to participants at random</a:t>
            </a:r>
          </a:p>
        </p:txBody>
      </p:sp>
      <p:sp>
        <p:nvSpPr>
          <p:cNvPr id="7" name="Slide Number Placeholder 6">
            <a:extLst>
              <a:ext uri="{FF2B5EF4-FFF2-40B4-BE49-F238E27FC236}">
                <a16:creationId xmlns:a16="http://schemas.microsoft.com/office/drawing/2014/main" id="{6189BAE2-424B-49E1-92F8-5C83CB51785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487BF82C-E13A-41E3-8FC7-D3379C9C34FC}" type="slidenum">
              <a:rPr lang="en-US" smtClean="0">
                <a:solidFill>
                  <a:prstClr val="black">
                    <a:tint val="75000"/>
                  </a:prstClr>
                </a:solidFill>
                <a:latin typeface="Calibri" panose="020F0502020204030204"/>
              </a:rPr>
              <a:pPr>
                <a:spcAft>
                  <a:spcPts val="600"/>
                </a:spcAft>
                <a:defRPr/>
              </a:pPr>
              <a:t>36</a:t>
            </a:fld>
            <a:endParaRPr lang="en-US" dirty="0">
              <a:solidFill>
                <a:prstClr val="black">
                  <a:tint val="75000"/>
                </a:prstClr>
              </a:solidFill>
              <a:latin typeface="Calibri" panose="020F0502020204030204"/>
            </a:endParaRPr>
          </a:p>
        </p:txBody>
      </p:sp>
      <p:sp>
        <p:nvSpPr>
          <p:cNvPr id="9" name="Arrow: Right 8">
            <a:extLst>
              <a:ext uri="{FF2B5EF4-FFF2-40B4-BE49-F238E27FC236}">
                <a16:creationId xmlns:a16="http://schemas.microsoft.com/office/drawing/2014/main" id="{C7D03A51-B2A6-4560-8AB6-003FB939952F}"/>
              </a:ext>
            </a:extLst>
          </p:cNvPr>
          <p:cNvSpPr/>
          <p:nvPr/>
        </p:nvSpPr>
        <p:spPr>
          <a:xfrm rot="10800000">
            <a:off x="3877546" y="365125"/>
            <a:ext cx="1244427" cy="79184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AD1341B-D192-4E1F-BFDF-B8D971F4038D}"/>
              </a:ext>
            </a:extLst>
          </p:cNvPr>
          <p:cNvPicPr>
            <a:picLocks noChangeAspect="1"/>
          </p:cNvPicPr>
          <p:nvPr/>
        </p:nvPicPr>
        <p:blipFill>
          <a:blip r:embed="rId4"/>
          <a:stretch>
            <a:fillRect/>
          </a:stretch>
        </p:blipFill>
        <p:spPr>
          <a:xfrm>
            <a:off x="1754342" y="455130"/>
            <a:ext cx="1857199" cy="5947739"/>
          </a:xfrm>
          <a:prstGeom prst="rect">
            <a:avLst/>
          </a:prstGeom>
        </p:spPr>
      </p:pic>
    </p:spTree>
    <p:extLst>
      <p:ext uri="{BB962C8B-B14F-4D97-AF65-F5344CB8AC3E}">
        <p14:creationId xmlns:p14="http://schemas.microsoft.com/office/powerpoint/2010/main" val="3275121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C73B6C-2CAD-4844-A40D-EC3771FC474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Here’s an example!</a:t>
            </a:r>
          </a:p>
        </p:txBody>
      </p:sp>
      <p:pic>
        <p:nvPicPr>
          <p:cNvPr id="5" name="RSA Project - Google Drive - Google Chrome 2021-10-11 23-37-38_Trim">
            <a:hlinkClick r:id="" action="ppaction://media"/>
            <a:extLst>
              <a:ext uri="{FF2B5EF4-FFF2-40B4-BE49-F238E27FC236}">
                <a16:creationId xmlns:a16="http://schemas.microsoft.com/office/drawing/2014/main" id="{4A63B95C-B678-4D28-95FC-C4BAEF709D8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90045" y="1675227"/>
            <a:ext cx="7811909" cy="4394199"/>
          </a:xfrm>
          <a:prstGeom prst="rect">
            <a:avLst/>
          </a:prstGeom>
        </p:spPr>
      </p:pic>
      <p:sp>
        <p:nvSpPr>
          <p:cNvPr id="4" name="Slide Number Placeholder 3">
            <a:extLst>
              <a:ext uri="{FF2B5EF4-FFF2-40B4-BE49-F238E27FC236}">
                <a16:creationId xmlns:a16="http://schemas.microsoft.com/office/drawing/2014/main" id="{49AE3D5C-D140-4886-A1FC-936D48B64D8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7BF82C-E13A-41E3-8FC7-D3379C9C34FC}" type="slidenum">
              <a:rPr lang="en-US" smtClean="0"/>
              <a:pPr>
                <a:spcAft>
                  <a:spcPts val="600"/>
                </a:spcAft>
              </a:pPr>
              <a:t>37</a:t>
            </a:fld>
            <a:endParaRPr lang="en-US" dirty="0"/>
          </a:p>
        </p:txBody>
      </p:sp>
    </p:spTree>
    <p:extLst>
      <p:ext uri="{BB962C8B-B14F-4D97-AF65-F5344CB8AC3E}">
        <p14:creationId xmlns:p14="http://schemas.microsoft.com/office/powerpoint/2010/main" val="44770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414B68-E68E-4841-926D-3FC295D4074C}"/>
              </a:ext>
            </a:extLst>
          </p:cNvPr>
          <p:cNvSpPr>
            <a:spLocks noGrp="1"/>
          </p:cNvSpPr>
          <p:nvPr>
            <p:ph type="title"/>
          </p:nvPr>
        </p:nvSpPr>
        <p:spPr>
          <a:xfrm>
            <a:off x="1188069" y="381935"/>
            <a:ext cx="9356106" cy="1200329"/>
          </a:xfrm>
        </p:spPr>
        <p:txBody>
          <a:bodyPr anchor="t">
            <a:normAutofit/>
          </a:bodyPr>
          <a:lstStyle/>
          <a:p>
            <a:r>
              <a:rPr lang="en-US" sz="8000" dirty="0"/>
              <a:t>Hypotheses</a:t>
            </a:r>
          </a:p>
        </p:txBody>
      </p:sp>
      <p:grpSp>
        <p:nvGrpSpPr>
          <p:cNvPr id="12" name="Group 1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dirty="0"/>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dirty="0"/>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dirty="0"/>
            </a:p>
          </p:txBody>
        </p:sp>
      </p:gr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5ED4BA0-AB24-4270-BDBD-1CB433D72DD5}"/>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chemeClr val="tx1">
                    <a:alpha val="60000"/>
                  </a:schemeClr>
                </a:solidFill>
              </a:rPr>
              <a:pPr>
                <a:spcAft>
                  <a:spcPts val="600"/>
                </a:spcAft>
              </a:pPr>
              <a:t>38</a:t>
            </a:fld>
            <a:endParaRPr lang="en-US" dirty="0">
              <a:solidFill>
                <a:schemeClr val="tx1">
                  <a:alpha val="60000"/>
                </a:schemeClr>
              </a:solidFill>
            </a:endParaRPr>
          </a:p>
        </p:txBody>
      </p:sp>
      <p:graphicFrame>
        <p:nvGraphicFramePr>
          <p:cNvPr id="6" name="Content Placeholder 2">
            <a:extLst>
              <a:ext uri="{FF2B5EF4-FFF2-40B4-BE49-F238E27FC236}">
                <a16:creationId xmlns:a16="http://schemas.microsoft.com/office/drawing/2014/main" id="{8153481B-C6C7-4A5F-B8AB-439D79668761}"/>
              </a:ext>
            </a:extLst>
          </p:cNvPr>
          <p:cNvGraphicFramePr>
            <a:graphicFrameLocks noGrp="1"/>
          </p:cNvGraphicFramePr>
          <p:nvPr>
            <p:ph idx="1"/>
            <p:extLst>
              <p:ext uri="{D42A27DB-BD31-4B8C-83A1-F6EECF244321}">
                <p14:modId xmlns:p14="http://schemas.microsoft.com/office/powerpoint/2010/main" val="3533244955"/>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EDE69597-E0D3-4E62-A59D-6EDF1DF72E65}"/>
              </a:ext>
            </a:extLst>
          </p:cNvPr>
          <p:cNvSpPr/>
          <p:nvPr/>
        </p:nvSpPr>
        <p:spPr>
          <a:xfrm>
            <a:off x="1557834" y="2677086"/>
            <a:ext cx="2167467" cy="62688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latin typeface="Arial Narrow" panose="020B0606020202030204" pitchFamily="34" charset="0"/>
              </a:rPr>
              <a:t>COMPLEXITY</a:t>
            </a:r>
          </a:p>
        </p:txBody>
      </p:sp>
      <p:sp>
        <p:nvSpPr>
          <p:cNvPr id="16" name="Rectangle: Rounded Corners 15">
            <a:extLst>
              <a:ext uri="{FF2B5EF4-FFF2-40B4-BE49-F238E27FC236}">
                <a16:creationId xmlns:a16="http://schemas.microsoft.com/office/drawing/2014/main" id="{6E2A2FE2-0F1D-4884-BFFD-2B081390F05F}"/>
              </a:ext>
            </a:extLst>
          </p:cNvPr>
          <p:cNvSpPr/>
          <p:nvPr/>
        </p:nvSpPr>
        <p:spPr>
          <a:xfrm>
            <a:off x="8006928" y="2677085"/>
            <a:ext cx="2167467" cy="626885"/>
          </a:xfrm>
          <a:prstGeom prst="roundRect">
            <a:avLst/>
          </a:prstGeom>
          <a:solidFill>
            <a:srgbClr val="57D9B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latin typeface="Arial Narrow" panose="020B0606020202030204" pitchFamily="34" charset="0"/>
              </a:rPr>
              <a:t>MEANING MAKING</a:t>
            </a:r>
          </a:p>
        </p:txBody>
      </p:sp>
      <p:sp>
        <p:nvSpPr>
          <p:cNvPr id="18" name="Rectangle: Rounded Corners 17">
            <a:extLst>
              <a:ext uri="{FF2B5EF4-FFF2-40B4-BE49-F238E27FC236}">
                <a16:creationId xmlns:a16="http://schemas.microsoft.com/office/drawing/2014/main" id="{1323B2F0-EC1B-4C70-AE8B-A4469EAE6F40}"/>
              </a:ext>
            </a:extLst>
          </p:cNvPr>
          <p:cNvSpPr/>
          <p:nvPr/>
        </p:nvSpPr>
        <p:spPr>
          <a:xfrm>
            <a:off x="4782381" y="2677086"/>
            <a:ext cx="2167467" cy="626884"/>
          </a:xfrm>
          <a:prstGeom prst="roundRect">
            <a:avLst/>
          </a:prstGeom>
          <a:solidFill>
            <a:srgbClr val="24D03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latin typeface="Arial Narrow" panose="020B0606020202030204" pitchFamily="34" charset="0"/>
              </a:rPr>
              <a:t>DIFFERENTIATION</a:t>
            </a:r>
          </a:p>
        </p:txBody>
      </p:sp>
    </p:spTree>
    <p:extLst>
      <p:ext uri="{BB962C8B-B14F-4D97-AF65-F5344CB8AC3E}">
        <p14:creationId xmlns:p14="http://schemas.microsoft.com/office/powerpoint/2010/main" val="1605599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4"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5"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a:extLst>
              <a:ext uri="{FF2B5EF4-FFF2-40B4-BE49-F238E27FC236}">
                <a16:creationId xmlns:a16="http://schemas.microsoft.com/office/drawing/2014/main" id="{90745037-EC85-47B7-B402-A790EE46EE88}"/>
              </a:ext>
            </a:extLst>
          </p:cNvPr>
          <p:cNvSpPr>
            <a:spLocks noGrp="1"/>
          </p:cNvSpPr>
          <p:nvPr>
            <p:ph type="title"/>
          </p:nvPr>
        </p:nvSpPr>
        <p:spPr>
          <a:xfrm>
            <a:off x="965200" y="1371190"/>
            <a:ext cx="3363170" cy="2183042"/>
          </a:xfrm>
        </p:spPr>
        <p:txBody>
          <a:bodyPr anchor="b">
            <a:normAutofit/>
          </a:bodyPr>
          <a:lstStyle/>
          <a:p>
            <a:r>
              <a:rPr lang="en-US" sz="4000" dirty="0"/>
              <a:t>Regions of Interest</a:t>
            </a:r>
          </a:p>
        </p:txBody>
      </p:sp>
      <p:sp>
        <p:nvSpPr>
          <p:cNvPr id="17"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Shape 18">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6" name="Content Placeholder 4" descr="Diagram&#10;&#10;Description automatically generated">
            <a:extLst>
              <a:ext uri="{FF2B5EF4-FFF2-40B4-BE49-F238E27FC236}">
                <a16:creationId xmlns:a16="http://schemas.microsoft.com/office/drawing/2014/main" id="{8EF2199B-AC49-4C2D-B835-8386C37F1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3810" y="2128734"/>
            <a:ext cx="2430472" cy="2850995"/>
          </a:xfrm>
          <a:prstGeom prst="rect">
            <a:avLst/>
          </a:prstGeom>
        </p:spPr>
      </p:pic>
      <p:sp>
        <p:nvSpPr>
          <p:cNvPr id="3" name="Content Placeholder 2">
            <a:extLst>
              <a:ext uri="{FF2B5EF4-FFF2-40B4-BE49-F238E27FC236}">
                <a16:creationId xmlns:a16="http://schemas.microsoft.com/office/drawing/2014/main" id="{3EBFB764-8AAF-4C10-9E2F-B6E6ACD83199}"/>
              </a:ext>
            </a:extLst>
          </p:cNvPr>
          <p:cNvSpPr>
            <a:spLocks noGrp="1"/>
          </p:cNvSpPr>
          <p:nvPr>
            <p:ph idx="1"/>
          </p:nvPr>
        </p:nvSpPr>
        <p:spPr>
          <a:xfrm>
            <a:off x="965199" y="3729161"/>
            <a:ext cx="5690043" cy="2277321"/>
          </a:xfrm>
        </p:spPr>
        <p:txBody>
          <a:bodyPr>
            <a:normAutofit/>
          </a:bodyPr>
          <a:lstStyle/>
          <a:p>
            <a:r>
              <a:rPr lang="en-US" sz="2400" dirty="0"/>
              <a:t>Amygdala</a:t>
            </a:r>
          </a:p>
          <a:p>
            <a:r>
              <a:rPr lang="en-US" sz="2400" dirty="0"/>
              <a:t>Nucleus Accumbens</a:t>
            </a:r>
          </a:p>
          <a:p>
            <a:r>
              <a:rPr lang="en-US" sz="2400" dirty="0"/>
              <a:t>Ventromedial Prefrontal Cortex</a:t>
            </a:r>
          </a:p>
        </p:txBody>
      </p:sp>
      <p:sp>
        <p:nvSpPr>
          <p:cNvPr id="4" name="Slide Number Placeholder 3">
            <a:extLst>
              <a:ext uri="{FF2B5EF4-FFF2-40B4-BE49-F238E27FC236}">
                <a16:creationId xmlns:a16="http://schemas.microsoft.com/office/drawing/2014/main" id="{6BAD9AD0-6074-48A8-B158-A84FD5790BD9}"/>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39</a:t>
            </a:fld>
            <a:endParaRPr lang="en-US" dirty="0">
              <a:solidFill>
                <a:schemeClr val="bg1"/>
              </a:solidFill>
            </a:endParaRPr>
          </a:p>
        </p:txBody>
      </p:sp>
      <p:sp>
        <p:nvSpPr>
          <p:cNvPr id="7" name="TextBox 6">
            <a:extLst>
              <a:ext uri="{FF2B5EF4-FFF2-40B4-BE49-F238E27FC236}">
                <a16:creationId xmlns:a16="http://schemas.microsoft.com/office/drawing/2014/main" id="{AE21C4EB-30CF-4A0C-A8DA-0F457C6F0221}"/>
              </a:ext>
            </a:extLst>
          </p:cNvPr>
          <p:cNvSpPr txBox="1"/>
          <p:nvPr/>
        </p:nvSpPr>
        <p:spPr>
          <a:xfrm>
            <a:off x="8726204" y="5019689"/>
            <a:ext cx="1325684" cy="369332"/>
          </a:xfrm>
          <a:prstGeom prst="rect">
            <a:avLst/>
          </a:prstGeom>
          <a:noFill/>
        </p:spPr>
        <p:txBody>
          <a:bodyPr wrap="none" rtlCol="0">
            <a:spAutoFit/>
          </a:bodyPr>
          <a:lstStyle/>
          <a:p>
            <a:r>
              <a:rPr lang="en-US" b="1" dirty="0"/>
              <a:t>Masks Used</a:t>
            </a:r>
          </a:p>
        </p:txBody>
      </p:sp>
    </p:spTree>
    <p:extLst>
      <p:ext uri="{BB962C8B-B14F-4D97-AF65-F5344CB8AC3E}">
        <p14:creationId xmlns:p14="http://schemas.microsoft.com/office/powerpoint/2010/main" val="274032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A5B5737-467B-4E5D-B6F0-DC840FF5A5EA}"/>
              </a:ext>
            </a:extLst>
          </p:cNvPr>
          <p:cNvSpPr>
            <a:spLocks noGrp="1"/>
          </p:cNvSpPr>
          <p:nvPr>
            <p:ph type="sldNum" sz="quarter" idx="12"/>
          </p:nvPr>
        </p:nvSpPr>
        <p:spPr>
          <a:xfrm>
            <a:off x="11000232" y="6108192"/>
            <a:ext cx="548640" cy="548640"/>
          </a:xfrm>
          <a:prstGeom prst="ellipse">
            <a:avLst/>
          </a:prstGeom>
          <a:solidFill>
            <a:srgbClr val="5F3D4A"/>
          </a:solidFill>
        </p:spPr>
        <p:txBody>
          <a:bodyPr anchor="ctr">
            <a:normAutofit/>
          </a:bodyPr>
          <a:lstStyle/>
          <a:p>
            <a:pPr algn="ctr">
              <a:spcAft>
                <a:spcPts val="600"/>
              </a:spcAft>
            </a:pPr>
            <a:fld id="{487BF82C-E13A-41E3-8FC7-D3379C9C34FC}" type="slidenum">
              <a:rPr lang="en-US" sz="1500">
                <a:solidFill>
                  <a:srgbClr val="FFFFFF"/>
                </a:solidFill>
              </a:rPr>
              <a:pPr algn="ctr">
                <a:spcAft>
                  <a:spcPts val="600"/>
                </a:spcAft>
              </a:pPr>
              <a:t>4</a:t>
            </a:fld>
            <a:endParaRPr lang="en-US" sz="1500" dirty="0">
              <a:solidFill>
                <a:srgbClr val="FFFFFF"/>
              </a:solidFill>
            </a:endParaRPr>
          </a:p>
        </p:txBody>
      </p:sp>
      <p:pic>
        <p:nvPicPr>
          <p:cNvPr id="6" name="Picture 5" descr="A couple of boys playing chess&#10;&#10;Description automatically generated with low confidence">
            <a:extLst>
              <a:ext uri="{FF2B5EF4-FFF2-40B4-BE49-F238E27FC236}">
                <a16:creationId xmlns:a16="http://schemas.microsoft.com/office/drawing/2014/main" id="{0D63360E-70C3-4C19-A3C1-262CBFD4148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38" t="-1" r="-108" b="-1"/>
          <a:stretch/>
        </p:blipFill>
        <p:spPr>
          <a:xfrm>
            <a:off x="0" y="-2009"/>
            <a:ext cx="12192000" cy="6855093"/>
          </a:xfrm>
          <a:prstGeom prst="rect">
            <a:avLst/>
          </a:prstGeom>
        </p:spPr>
      </p:pic>
      <p:sp>
        <p:nvSpPr>
          <p:cNvPr id="12" name="Rectangle 11">
            <a:extLst>
              <a:ext uri="{FF2B5EF4-FFF2-40B4-BE49-F238E27FC236}">
                <a16:creationId xmlns:a16="http://schemas.microsoft.com/office/drawing/2014/main" id="{7828F137-3C0D-4D2D-BB40-D4E859F2ACD9}"/>
              </a:ext>
            </a:extLst>
          </p:cNvPr>
          <p:cNvSpPr/>
          <p:nvPr/>
        </p:nvSpPr>
        <p:spPr>
          <a:xfrm>
            <a:off x="0" y="-2009"/>
            <a:ext cx="12192000" cy="6855094"/>
          </a:xfrm>
          <a:prstGeom prst="rect">
            <a:avLst/>
          </a:prstGeom>
          <a:gradFill>
            <a:gsLst>
              <a:gs pos="40000">
                <a:srgbClr val="000000">
                  <a:alpha val="0"/>
                </a:srgbClr>
              </a:gs>
              <a:gs pos="0">
                <a:schemeClr val="bg1">
                  <a:alpha val="0"/>
                </a:schemeClr>
              </a:gs>
              <a:gs pos="100000">
                <a:schemeClr val="bg1">
                  <a:alpha val="0"/>
                </a:schemeClr>
              </a:gs>
            </a:gsLst>
            <a:lin ang="108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868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80">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Arc 8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0" name="Oval 8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8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E08C0B-BDC3-427B-9E79-2B28A1B763F6}"/>
              </a:ext>
            </a:extLst>
          </p:cNvPr>
          <p:cNvSpPr>
            <a:spLocks noGrp="1"/>
          </p:cNvSpPr>
          <p:nvPr>
            <p:ph type="title"/>
          </p:nvPr>
        </p:nvSpPr>
        <p:spPr>
          <a:xfrm>
            <a:off x="4156259" y="87072"/>
            <a:ext cx="3022216" cy="1629543"/>
          </a:xfrm>
        </p:spPr>
        <p:txBody>
          <a:bodyPr>
            <a:normAutofit/>
          </a:bodyPr>
          <a:lstStyle/>
          <a:p>
            <a:r>
              <a:rPr lang="en-US" dirty="0"/>
              <a:t>Analyses</a:t>
            </a:r>
          </a:p>
        </p:txBody>
      </p:sp>
      <p:sp>
        <p:nvSpPr>
          <p:cNvPr id="76" name="Slide Number Placeholder 75">
            <a:extLst>
              <a:ext uri="{FF2B5EF4-FFF2-40B4-BE49-F238E27FC236}">
                <a16:creationId xmlns:a16="http://schemas.microsoft.com/office/drawing/2014/main" id="{7BC89B35-09F5-421D-B1D2-405F983339A2}"/>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40</a:t>
            </a:fld>
            <a:endParaRPr lang="en-US" dirty="0"/>
          </a:p>
        </p:txBody>
      </p:sp>
      <p:sp>
        <p:nvSpPr>
          <p:cNvPr id="223" name="Rectangle 222">
            <a:extLst>
              <a:ext uri="{FF2B5EF4-FFF2-40B4-BE49-F238E27FC236}">
                <a16:creationId xmlns:a16="http://schemas.microsoft.com/office/drawing/2014/main" id="{3D85C7BF-BFC5-4E07-9231-E9001CA48820}"/>
              </a:ext>
            </a:extLst>
          </p:cNvPr>
          <p:cNvSpPr/>
          <p:nvPr/>
        </p:nvSpPr>
        <p:spPr>
          <a:xfrm>
            <a:off x="6680844" y="798286"/>
            <a:ext cx="4901556" cy="5065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6E13A14-990E-4041-BFE6-D5A420096C06}"/>
              </a:ext>
            </a:extLst>
          </p:cNvPr>
          <p:cNvPicPr>
            <a:picLocks noChangeAspect="1"/>
          </p:cNvPicPr>
          <p:nvPr/>
        </p:nvPicPr>
        <p:blipFill>
          <a:blip r:embed="rId3"/>
          <a:stretch>
            <a:fillRect/>
          </a:stretch>
        </p:blipFill>
        <p:spPr>
          <a:xfrm>
            <a:off x="324310" y="1716615"/>
            <a:ext cx="5819675" cy="4246790"/>
          </a:xfrm>
          <a:prstGeom prst="rect">
            <a:avLst/>
          </a:prstGeom>
        </p:spPr>
      </p:pic>
    </p:spTree>
    <p:extLst>
      <p:ext uri="{BB962C8B-B14F-4D97-AF65-F5344CB8AC3E}">
        <p14:creationId xmlns:p14="http://schemas.microsoft.com/office/powerpoint/2010/main" val="4261658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80">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Arc 8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0" name="Oval 8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8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E08C0B-BDC3-427B-9E79-2B28A1B763F6}"/>
              </a:ext>
            </a:extLst>
          </p:cNvPr>
          <p:cNvSpPr>
            <a:spLocks noGrp="1"/>
          </p:cNvSpPr>
          <p:nvPr>
            <p:ph type="title"/>
          </p:nvPr>
        </p:nvSpPr>
        <p:spPr>
          <a:xfrm>
            <a:off x="4156259" y="87072"/>
            <a:ext cx="3022216" cy="1629543"/>
          </a:xfrm>
        </p:spPr>
        <p:txBody>
          <a:bodyPr>
            <a:normAutofit/>
          </a:bodyPr>
          <a:lstStyle/>
          <a:p>
            <a:r>
              <a:rPr lang="en-US" dirty="0"/>
              <a:t>Analyses</a:t>
            </a:r>
          </a:p>
        </p:txBody>
      </p:sp>
      <p:sp>
        <p:nvSpPr>
          <p:cNvPr id="76" name="Slide Number Placeholder 75">
            <a:extLst>
              <a:ext uri="{FF2B5EF4-FFF2-40B4-BE49-F238E27FC236}">
                <a16:creationId xmlns:a16="http://schemas.microsoft.com/office/drawing/2014/main" id="{7BC89B35-09F5-421D-B1D2-405F983339A2}"/>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41</a:t>
            </a:fld>
            <a:endParaRPr lang="en-US" dirty="0"/>
          </a:p>
        </p:txBody>
      </p:sp>
      <p:sp>
        <p:nvSpPr>
          <p:cNvPr id="223" name="Rectangle 222">
            <a:extLst>
              <a:ext uri="{FF2B5EF4-FFF2-40B4-BE49-F238E27FC236}">
                <a16:creationId xmlns:a16="http://schemas.microsoft.com/office/drawing/2014/main" id="{3D85C7BF-BFC5-4E07-9231-E9001CA48820}"/>
              </a:ext>
            </a:extLst>
          </p:cNvPr>
          <p:cNvSpPr/>
          <p:nvPr/>
        </p:nvSpPr>
        <p:spPr>
          <a:xfrm>
            <a:off x="6680844" y="798286"/>
            <a:ext cx="4901556" cy="5065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6E13A14-990E-4041-BFE6-D5A420096C06}"/>
              </a:ext>
            </a:extLst>
          </p:cNvPr>
          <p:cNvPicPr>
            <a:picLocks noChangeAspect="1"/>
          </p:cNvPicPr>
          <p:nvPr/>
        </p:nvPicPr>
        <p:blipFill>
          <a:blip r:embed="rId3"/>
          <a:stretch>
            <a:fillRect/>
          </a:stretch>
        </p:blipFill>
        <p:spPr>
          <a:xfrm>
            <a:off x="324310" y="1716615"/>
            <a:ext cx="5819675" cy="4246790"/>
          </a:xfrm>
          <a:prstGeom prst="rect">
            <a:avLst/>
          </a:prstGeom>
        </p:spPr>
      </p:pic>
      <p:cxnSp>
        <p:nvCxnSpPr>
          <p:cNvPr id="4" name="Straight Arrow Connector 3">
            <a:extLst>
              <a:ext uri="{FF2B5EF4-FFF2-40B4-BE49-F238E27FC236}">
                <a16:creationId xmlns:a16="http://schemas.microsoft.com/office/drawing/2014/main" id="{FE0E448A-9154-4FE9-BBAC-F39EF15962D5}"/>
              </a:ext>
            </a:extLst>
          </p:cNvPr>
          <p:cNvCxnSpPr/>
          <p:nvPr/>
        </p:nvCxnSpPr>
        <p:spPr>
          <a:xfrm>
            <a:off x="3219450" y="2552700"/>
            <a:ext cx="0" cy="243840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Right Bracket 2">
            <a:extLst>
              <a:ext uri="{FF2B5EF4-FFF2-40B4-BE49-F238E27FC236}">
                <a16:creationId xmlns:a16="http://schemas.microsoft.com/office/drawing/2014/main" id="{B3A16233-BCC2-4314-ADDF-DDBC2ACE1056}"/>
              </a:ext>
            </a:extLst>
          </p:cNvPr>
          <p:cNvSpPr/>
          <p:nvPr/>
        </p:nvSpPr>
        <p:spPr>
          <a:xfrm rot="5400000">
            <a:off x="3071963" y="4843622"/>
            <a:ext cx="269618" cy="2387539"/>
          </a:xfrm>
          <a:prstGeom prst="rightBracket">
            <a:avLst/>
          </a:prstGeom>
          <a:ln w="762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762D0BDF-AADA-48F7-B87F-AB637027B6B7}"/>
              </a:ext>
            </a:extLst>
          </p:cNvPr>
          <p:cNvSpPr txBox="1"/>
          <p:nvPr/>
        </p:nvSpPr>
        <p:spPr>
          <a:xfrm>
            <a:off x="2670492" y="6244498"/>
            <a:ext cx="1127309" cy="369332"/>
          </a:xfrm>
          <a:prstGeom prst="rect">
            <a:avLst/>
          </a:prstGeom>
          <a:noFill/>
        </p:spPr>
        <p:txBody>
          <a:bodyPr wrap="square" rtlCol="0">
            <a:spAutoFit/>
          </a:bodyPr>
          <a:lstStyle/>
          <a:p>
            <a:pPr algn="ctr"/>
            <a:r>
              <a:rPr lang="en-US" b="1" dirty="0"/>
              <a:t>R Value</a:t>
            </a:r>
          </a:p>
        </p:txBody>
      </p:sp>
    </p:spTree>
    <p:extLst>
      <p:ext uri="{BB962C8B-B14F-4D97-AF65-F5344CB8AC3E}">
        <p14:creationId xmlns:p14="http://schemas.microsoft.com/office/powerpoint/2010/main" val="1362685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80">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Arc 8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0" name="Oval 8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8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E08C0B-BDC3-427B-9E79-2B28A1B763F6}"/>
              </a:ext>
            </a:extLst>
          </p:cNvPr>
          <p:cNvSpPr>
            <a:spLocks noGrp="1"/>
          </p:cNvSpPr>
          <p:nvPr>
            <p:ph type="title"/>
          </p:nvPr>
        </p:nvSpPr>
        <p:spPr>
          <a:xfrm>
            <a:off x="4156259" y="87072"/>
            <a:ext cx="3022216" cy="1629543"/>
          </a:xfrm>
        </p:spPr>
        <p:txBody>
          <a:bodyPr>
            <a:normAutofit/>
          </a:bodyPr>
          <a:lstStyle/>
          <a:p>
            <a:r>
              <a:rPr lang="en-US" dirty="0"/>
              <a:t>Analyses</a:t>
            </a:r>
          </a:p>
        </p:txBody>
      </p:sp>
      <p:sp>
        <p:nvSpPr>
          <p:cNvPr id="76" name="Slide Number Placeholder 75">
            <a:extLst>
              <a:ext uri="{FF2B5EF4-FFF2-40B4-BE49-F238E27FC236}">
                <a16:creationId xmlns:a16="http://schemas.microsoft.com/office/drawing/2014/main" id="{7BC89B35-09F5-421D-B1D2-405F983339A2}"/>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42</a:t>
            </a:fld>
            <a:endParaRPr lang="en-US" dirty="0"/>
          </a:p>
        </p:txBody>
      </p:sp>
      <p:sp>
        <p:nvSpPr>
          <p:cNvPr id="223" name="Rectangle 222">
            <a:extLst>
              <a:ext uri="{FF2B5EF4-FFF2-40B4-BE49-F238E27FC236}">
                <a16:creationId xmlns:a16="http://schemas.microsoft.com/office/drawing/2014/main" id="{3D85C7BF-BFC5-4E07-9231-E9001CA48820}"/>
              </a:ext>
            </a:extLst>
          </p:cNvPr>
          <p:cNvSpPr/>
          <p:nvPr/>
        </p:nvSpPr>
        <p:spPr>
          <a:xfrm>
            <a:off x="6680844" y="798286"/>
            <a:ext cx="4901556" cy="5065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2" name="Picture 221">
            <a:extLst>
              <a:ext uri="{FF2B5EF4-FFF2-40B4-BE49-F238E27FC236}">
                <a16:creationId xmlns:a16="http://schemas.microsoft.com/office/drawing/2014/main" id="{7F1F3BFD-664C-4BC2-99D1-C2B914DB33C3}"/>
              </a:ext>
            </a:extLst>
          </p:cNvPr>
          <p:cNvPicPr>
            <a:picLocks noChangeAspect="1"/>
          </p:cNvPicPr>
          <p:nvPr/>
        </p:nvPicPr>
        <p:blipFill>
          <a:blip r:embed="rId3"/>
          <a:stretch>
            <a:fillRect/>
          </a:stretch>
        </p:blipFill>
        <p:spPr>
          <a:xfrm>
            <a:off x="6465247" y="617391"/>
            <a:ext cx="5229122" cy="5246380"/>
          </a:xfrm>
          <a:prstGeom prst="rect">
            <a:avLst/>
          </a:prstGeom>
        </p:spPr>
      </p:pic>
      <p:pic>
        <p:nvPicPr>
          <p:cNvPr id="10" name="Picture 9">
            <a:extLst>
              <a:ext uri="{FF2B5EF4-FFF2-40B4-BE49-F238E27FC236}">
                <a16:creationId xmlns:a16="http://schemas.microsoft.com/office/drawing/2014/main" id="{56E13A14-990E-4041-BFE6-D5A420096C06}"/>
              </a:ext>
            </a:extLst>
          </p:cNvPr>
          <p:cNvPicPr>
            <a:picLocks noChangeAspect="1"/>
          </p:cNvPicPr>
          <p:nvPr/>
        </p:nvPicPr>
        <p:blipFill>
          <a:blip r:embed="rId4"/>
          <a:stretch>
            <a:fillRect/>
          </a:stretch>
        </p:blipFill>
        <p:spPr>
          <a:xfrm>
            <a:off x="324310" y="1716615"/>
            <a:ext cx="5819675" cy="4246790"/>
          </a:xfrm>
          <a:prstGeom prst="rect">
            <a:avLst/>
          </a:prstGeom>
        </p:spPr>
      </p:pic>
      <p:cxnSp>
        <p:nvCxnSpPr>
          <p:cNvPr id="12" name="Straight Arrow Connector 11">
            <a:extLst>
              <a:ext uri="{FF2B5EF4-FFF2-40B4-BE49-F238E27FC236}">
                <a16:creationId xmlns:a16="http://schemas.microsoft.com/office/drawing/2014/main" id="{48132627-14EE-4E7C-B58D-558F544EB331}"/>
              </a:ext>
            </a:extLst>
          </p:cNvPr>
          <p:cNvCxnSpPr/>
          <p:nvPr/>
        </p:nvCxnSpPr>
        <p:spPr>
          <a:xfrm>
            <a:off x="3219450" y="2552700"/>
            <a:ext cx="0" cy="243840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ight Bracket 12">
            <a:extLst>
              <a:ext uri="{FF2B5EF4-FFF2-40B4-BE49-F238E27FC236}">
                <a16:creationId xmlns:a16="http://schemas.microsoft.com/office/drawing/2014/main" id="{93E2F1F5-4E87-45EC-A0E2-751D39949CF2}"/>
              </a:ext>
            </a:extLst>
          </p:cNvPr>
          <p:cNvSpPr/>
          <p:nvPr/>
        </p:nvSpPr>
        <p:spPr>
          <a:xfrm rot="5400000">
            <a:off x="3071963" y="4843622"/>
            <a:ext cx="269618" cy="2387539"/>
          </a:xfrm>
          <a:prstGeom prst="rightBracket">
            <a:avLst/>
          </a:prstGeom>
          <a:ln w="762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B661E761-719B-4EA0-89B2-37F0D959D325}"/>
              </a:ext>
            </a:extLst>
          </p:cNvPr>
          <p:cNvSpPr txBox="1"/>
          <p:nvPr/>
        </p:nvSpPr>
        <p:spPr>
          <a:xfrm>
            <a:off x="2670492" y="6244498"/>
            <a:ext cx="1127309" cy="369332"/>
          </a:xfrm>
          <a:prstGeom prst="rect">
            <a:avLst/>
          </a:prstGeom>
          <a:noFill/>
        </p:spPr>
        <p:txBody>
          <a:bodyPr wrap="square" rtlCol="0">
            <a:spAutoFit/>
          </a:bodyPr>
          <a:lstStyle/>
          <a:p>
            <a:pPr algn="ctr"/>
            <a:r>
              <a:rPr lang="en-US" b="1" dirty="0"/>
              <a:t>R Value</a:t>
            </a:r>
          </a:p>
        </p:txBody>
      </p:sp>
    </p:spTree>
    <p:extLst>
      <p:ext uri="{BB962C8B-B14F-4D97-AF65-F5344CB8AC3E}">
        <p14:creationId xmlns:p14="http://schemas.microsoft.com/office/powerpoint/2010/main" val="4186147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80">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Arc 8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0" name="Oval 8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8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E08C0B-BDC3-427B-9E79-2B28A1B763F6}"/>
              </a:ext>
            </a:extLst>
          </p:cNvPr>
          <p:cNvSpPr>
            <a:spLocks noGrp="1"/>
          </p:cNvSpPr>
          <p:nvPr>
            <p:ph type="title"/>
          </p:nvPr>
        </p:nvSpPr>
        <p:spPr>
          <a:xfrm>
            <a:off x="4156259" y="87072"/>
            <a:ext cx="3022216" cy="1629543"/>
          </a:xfrm>
        </p:spPr>
        <p:txBody>
          <a:bodyPr>
            <a:normAutofit/>
          </a:bodyPr>
          <a:lstStyle/>
          <a:p>
            <a:r>
              <a:rPr lang="en-US" dirty="0"/>
              <a:t>Analyses</a:t>
            </a:r>
          </a:p>
        </p:txBody>
      </p:sp>
      <p:sp>
        <p:nvSpPr>
          <p:cNvPr id="76" name="Slide Number Placeholder 75">
            <a:extLst>
              <a:ext uri="{FF2B5EF4-FFF2-40B4-BE49-F238E27FC236}">
                <a16:creationId xmlns:a16="http://schemas.microsoft.com/office/drawing/2014/main" id="{7BC89B35-09F5-421D-B1D2-405F983339A2}"/>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43</a:t>
            </a:fld>
            <a:endParaRPr lang="en-US" dirty="0"/>
          </a:p>
        </p:txBody>
      </p:sp>
      <p:sp>
        <p:nvSpPr>
          <p:cNvPr id="223" name="Rectangle 222">
            <a:extLst>
              <a:ext uri="{FF2B5EF4-FFF2-40B4-BE49-F238E27FC236}">
                <a16:creationId xmlns:a16="http://schemas.microsoft.com/office/drawing/2014/main" id="{3D85C7BF-BFC5-4E07-9231-E9001CA48820}"/>
              </a:ext>
            </a:extLst>
          </p:cNvPr>
          <p:cNvSpPr/>
          <p:nvPr/>
        </p:nvSpPr>
        <p:spPr>
          <a:xfrm>
            <a:off x="6680844" y="798286"/>
            <a:ext cx="4901556" cy="5065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2" name="Picture 221">
            <a:extLst>
              <a:ext uri="{FF2B5EF4-FFF2-40B4-BE49-F238E27FC236}">
                <a16:creationId xmlns:a16="http://schemas.microsoft.com/office/drawing/2014/main" id="{7F1F3BFD-664C-4BC2-99D1-C2B914DB33C3}"/>
              </a:ext>
            </a:extLst>
          </p:cNvPr>
          <p:cNvPicPr>
            <a:picLocks noChangeAspect="1"/>
          </p:cNvPicPr>
          <p:nvPr/>
        </p:nvPicPr>
        <p:blipFill>
          <a:blip r:embed="rId3"/>
          <a:stretch>
            <a:fillRect/>
          </a:stretch>
        </p:blipFill>
        <p:spPr>
          <a:xfrm>
            <a:off x="6465247" y="617391"/>
            <a:ext cx="5229122" cy="5246380"/>
          </a:xfrm>
          <a:prstGeom prst="rect">
            <a:avLst/>
          </a:prstGeom>
        </p:spPr>
      </p:pic>
      <p:pic>
        <p:nvPicPr>
          <p:cNvPr id="10" name="Picture 9">
            <a:extLst>
              <a:ext uri="{FF2B5EF4-FFF2-40B4-BE49-F238E27FC236}">
                <a16:creationId xmlns:a16="http://schemas.microsoft.com/office/drawing/2014/main" id="{56E13A14-990E-4041-BFE6-D5A420096C06}"/>
              </a:ext>
            </a:extLst>
          </p:cNvPr>
          <p:cNvPicPr>
            <a:picLocks noChangeAspect="1"/>
          </p:cNvPicPr>
          <p:nvPr/>
        </p:nvPicPr>
        <p:blipFill>
          <a:blip r:embed="rId4"/>
          <a:stretch>
            <a:fillRect/>
          </a:stretch>
        </p:blipFill>
        <p:spPr>
          <a:xfrm>
            <a:off x="324310" y="1716615"/>
            <a:ext cx="5819675" cy="4246790"/>
          </a:xfrm>
          <a:prstGeom prst="rect">
            <a:avLst/>
          </a:prstGeom>
        </p:spPr>
      </p:pic>
      <p:cxnSp>
        <p:nvCxnSpPr>
          <p:cNvPr id="12" name="Straight Arrow Connector 11">
            <a:extLst>
              <a:ext uri="{FF2B5EF4-FFF2-40B4-BE49-F238E27FC236}">
                <a16:creationId xmlns:a16="http://schemas.microsoft.com/office/drawing/2014/main" id="{48132627-14EE-4E7C-B58D-558F544EB331}"/>
              </a:ext>
            </a:extLst>
          </p:cNvPr>
          <p:cNvCxnSpPr/>
          <p:nvPr/>
        </p:nvCxnSpPr>
        <p:spPr>
          <a:xfrm>
            <a:off x="3219450" y="2552700"/>
            <a:ext cx="0" cy="243840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ight Bracket 12">
            <a:extLst>
              <a:ext uri="{FF2B5EF4-FFF2-40B4-BE49-F238E27FC236}">
                <a16:creationId xmlns:a16="http://schemas.microsoft.com/office/drawing/2014/main" id="{93E2F1F5-4E87-45EC-A0E2-751D39949CF2}"/>
              </a:ext>
            </a:extLst>
          </p:cNvPr>
          <p:cNvSpPr/>
          <p:nvPr/>
        </p:nvSpPr>
        <p:spPr>
          <a:xfrm rot="5400000">
            <a:off x="3071963" y="4843622"/>
            <a:ext cx="269618" cy="2387539"/>
          </a:xfrm>
          <a:prstGeom prst="rightBracket">
            <a:avLst/>
          </a:prstGeom>
          <a:ln w="762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B661E761-719B-4EA0-89B2-37F0D959D325}"/>
              </a:ext>
            </a:extLst>
          </p:cNvPr>
          <p:cNvSpPr txBox="1"/>
          <p:nvPr/>
        </p:nvSpPr>
        <p:spPr>
          <a:xfrm>
            <a:off x="2670492" y="6244498"/>
            <a:ext cx="1127309" cy="369332"/>
          </a:xfrm>
          <a:prstGeom prst="rect">
            <a:avLst/>
          </a:prstGeom>
          <a:noFill/>
        </p:spPr>
        <p:txBody>
          <a:bodyPr wrap="square" rtlCol="0">
            <a:spAutoFit/>
          </a:bodyPr>
          <a:lstStyle/>
          <a:p>
            <a:pPr algn="ctr"/>
            <a:r>
              <a:rPr lang="en-US" b="1" dirty="0"/>
              <a:t>R Value</a:t>
            </a:r>
          </a:p>
        </p:txBody>
      </p:sp>
      <p:sp>
        <p:nvSpPr>
          <p:cNvPr id="3" name="Rectangle 2">
            <a:extLst>
              <a:ext uri="{FF2B5EF4-FFF2-40B4-BE49-F238E27FC236}">
                <a16:creationId xmlns:a16="http://schemas.microsoft.com/office/drawing/2014/main" id="{25AECC81-461B-4AB1-A92B-64934A069A24}"/>
              </a:ext>
            </a:extLst>
          </p:cNvPr>
          <p:cNvSpPr/>
          <p:nvPr/>
        </p:nvSpPr>
        <p:spPr>
          <a:xfrm>
            <a:off x="6654800" y="3044825"/>
            <a:ext cx="619125" cy="619125"/>
          </a:xfrm>
          <a:prstGeom prst="rect">
            <a:avLst/>
          </a:prstGeom>
          <a:noFill/>
          <a:ln w="76200">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23960E7-04C1-4475-95C8-7E07810733AE}"/>
              </a:ext>
            </a:extLst>
          </p:cNvPr>
          <p:cNvSpPr/>
          <p:nvPr/>
        </p:nvSpPr>
        <p:spPr>
          <a:xfrm>
            <a:off x="8334375" y="809468"/>
            <a:ext cx="585787" cy="619125"/>
          </a:xfrm>
          <a:prstGeom prst="rect">
            <a:avLst/>
          </a:prstGeom>
          <a:noFill/>
          <a:ln w="76200">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5" name="Connector: Curved 4">
            <a:extLst>
              <a:ext uri="{FF2B5EF4-FFF2-40B4-BE49-F238E27FC236}">
                <a16:creationId xmlns:a16="http://schemas.microsoft.com/office/drawing/2014/main" id="{5A3B58FA-2080-4633-909E-3AE0DE2BA21D}"/>
              </a:ext>
            </a:extLst>
          </p:cNvPr>
          <p:cNvCxnSpPr>
            <a:cxnSpLocks/>
            <a:endCxn id="3" idx="1"/>
          </p:cNvCxnSpPr>
          <p:nvPr/>
        </p:nvCxnSpPr>
        <p:spPr>
          <a:xfrm>
            <a:off x="4663415" y="1986234"/>
            <a:ext cx="1991385" cy="1368154"/>
          </a:xfrm>
          <a:prstGeom prst="curvedConnector3">
            <a:avLst>
              <a:gd name="adj1" fmla="val 50000"/>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E2082760-903E-4E80-B741-088B6539ADA0}"/>
              </a:ext>
            </a:extLst>
          </p:cNvPr>
          <p:cNvCxnSpPr>
            <a:cxnSpLocks/>
            <a:endCxn id="16" idx="1"/>
          </p:cNvCxnSpPr>
          <p:nvPr/>
        </p:nvCxnSpPr>
        <p:spPr>
          <a:xfrm flipV="1">
            <a:off x="2374637" y="1119031"/>
            <a:ext cx="5959738" cy="559566"/>
          </a:xfrm>
          <a:prstGeom prst="curvedConnector3">
            <a:avLst>
              <a:gd name="adj1" fmla="val -344"/>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550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80">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Arc 8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0" name="Oval 8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8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E08C0B-BDC3-427B-9E79-2B28A1B763F6}"/>
              </a:ext>
            </a:extLst>
          </p:cNvPr>
          <p:cNvSpPr>
            <a:spLocks noGrp="1"/>
          </p:cNvSpPr>
          <p:nvPr>
            <p:ph type="title"/>
          </p:nvPr>
        </p:nvSpPr>
        <p:spPr>
          <a:xfrm>
            <a:off x="4156259" y="87072"/>
            <a:ext cx="3022216" cy="1629543"/>
          </a:xfrm>
        </p:spPr>
        <p:txBody>
          <a:bodyPr>
            <a:normAutofit/>
          </a:bodyPr>
          <a:lstStyle/>
          <a:p>
            <a:r>
              <a:rPr lang="en-US" dirty="0"/>
              <a:t>Analyses</a:t>
            </a:r>
          </a:p>
        </p:txBody>
      </p:sp>
      <p:sp>
        <p:nvSpPr>
          <p:cNvPr id="76" name="Slide Number Placeholder 75">
            <a:extLst>
              <a:ext uri="{FF2B5EF4-FFF2-40B4-BE49-F238E27FC236}">
                <a16:creationId xmlns:a16="http://schemas.microsoft.com/office/drawing/2014/main" id="{7BC89B35-09F5-421D-B1D2-405F983339A2}"/>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44</a:t>
            </a:fld>
            <a:endParaRPr lang="en-US" dirty="0"/>
          </a:p>
        </p:txBody>
      </p:sp>
      <p:sp>
        <p:nvSpPr>
          <p:cNvPr id="223" name="Rectangle 222">
            <a:extLst>
              <a:ext uri="{FF2B5EF4-FFF2-40B4-BE49-F238E27FC236}">
                <a16:creationId xmlns:a16="http://schemas.microsoft.com/office/drawing/2014/main" id="{3D85C7BF-BFC5-4E07-9231-E9001CA48820}"/>
              </a:ext>
            </a:extLst>
          </p:cNvPr>
          <p:cNvSpPr/>
          <p:nvPr/>
        </p:nvSpPr>
        <p:spPr>
          <a:xfrm>
            <a:off x="6680844" y="798286"/>
            <a:ext cx="4901556" cy="5065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2" name="Picture 221">
            <a:extLst>
              <a:ext uri="{FF2B5EF4-FFF2-40B4-BE49-F238E27FC236}">
                <a16:creationId xmlns:a16="http://schemas.microsoft.com/office/drawing/2014/main" id="{7F1F3BFD-664C-4BC2-99D1-C2B914DB33C3}"/>
              </a:ext>
            </a:extLst>
          </p:cNvPr>
          <p:cNvPicPr>
            <a:picLocks noChangeAspect="1"/>
          </p:cNvPicPr>
          <p:nvPr/>
        </p:nvPicPr>
        <p:blipFill>
          <a:blip r:embed="rId3"/>
          <a:stretch>
            <a:fillRect/>
          </a:stretch>
        </p:blipFill>
        <p:spPr>
          <a:xfrm>
            <a:off x="6465247" y="617391"/>
            <a:ext cx="5229122" cy="5246380"/>
          </a:xfrm>
          <a:prstGeom prst="rect">
            <a:avLst/>
          </a:prstGeom>
        </p:spPr>
      </p:pic>
      <p:pic>
        <p:nvPicPr>
          <p:cNvPr id="10" name="Picture 9">
            <a:extLst>
              <a:ext uri="{FF2B5EF4-FFF2-40B4-BE49-F238E27FC236}">
                <a16:creationId xmlns:a16="http://schemas.microsoft.com/office/drawing/2014/main" id="{56E13A14-990E-4041-BFE6-D5A420096C06}"/>
              </a:ext>
            </a:extLst>
          </p:cNvPr>
          <p:cNvPicPr>
            <a:picLocks noChangeAspect="1"/>
          </p:cNvPicPr>
          <p:nvPr/>
        </p:nvPicPr>
        <p:blipFill>
          <a:blip r:embed="rId4"/>
          <a:stretch>
            <a:fillRect/>
          </a:stretch>
        </p:blipFill>
        <p:spPr>
          <a:xfrm>
            <a:off x="324310" y="1716615"/>
            <a:ext cx="5819675" cy="4246790"/>
          </a:xfrm>
          <a:prstGeom prst="rect">
            <a:avLst/>
          </a:prstGeom>
        </p:spPr>
      </p:pic>
      <p:cxnSp>
        <p:nvCxnSpPr>
          <p:cNvPr id="12" name="Straight Arrow Connector 11">
            <a:extLst>
              <a:ext uri="{FF2B5EF4-FFF2-40B4-BE49-F238E27FC236}">
                <a16:creationId xmlns:a16="http://schemas.microsoft.com/office/drawing/2014/main" id="{48132627-14EE-4E7C-B58D-558F544EB331}"/>
              </a:ext>
            </a:extLst>
          </p:cNvPr>
          <p:cNvCxnSpPr/>
          <p:nvPr/>
        </p:nvCxnSpPr>
        <p:spPr>
          <a:xfrm>
            <a:off x="3219450" y="2552700"/>
            <a:ext cx="0" cy="2438400"/>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ight Bracket 12">
            <a:extLst>
              <a:ext uri="{FF2B5EF4-FFF2-40B4-BE49-F238E27FC236}">
                <a16:creationId xmlns:a16="http://schemas.microsoft.com/office/drawing/2014/main" id="{93E2F1F5-4E87-45EC-A0E2-751D39949CF2}"/>
              </a:ext>
            </a:extLst>
          </p:cNvPr>
          <p:cNvSpPr/>
          <p:nvPr/>
        </p:nvSpPr>
        <p:spPr>
          <a:xfrm rot="5400000">
            <a:off x="3071963" y="4843622"/>
            <a:ext cx="269618" cy="2387539"/>
          </a:xfrm>
          <a:prstGeom prst="rightBracket">
            <a:avLst/>
          </a:prstGeom>
          <a:ln w="762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B661E761-719B-4EA0-89B2-37F0D959D325}"/>
              </a:ext>
            </a:extLst>
          </p:cNvPr>
          <p:cNvSpPr txBox="1"/>
          <p:nvPr/>
        </p:nvSpPr>
        <p:spPr>
          <a:xfrm>
            <a:off x="2670492" y="6244498"/>
            <a:ext cx="1127309" cy="369332"/>
          </a:xfrm>
          <a:prstGeom prst="rect">
            <a:avLst/>
          </a:prstGeom>
          <a:noFill/>
        </p:spPr>
        <p:txBody>
          <a:bodyPr wrap="square" rtlCol="0">
            <a:spAutoFit/>
          </a:bodyPr>
          <a:lstStyle/>
          <a:p>
            <a:pPr algn="ctr"/>
            <a:r>
              <a:rPr lang="en-US" b="1" dirty="0"/>
              <a:t>R Value</a:t>
            </a:r>
          </a:p>
        </p:txBody>
      </p:sp>
      <p:sp>
        <p:nvSpPr>
          <p:cNvPr id="3" name="Rectangle 2">
            <a:extLst>
              <a:ext uri="{FF2B5EF4-FFF2-40B4-BE49-F238E27FC236}">
                <a16:creationId xmlns:a16="http://schemas.microsoft.com/office/drawing/2014/main" id="{2EECBE54-A3C1-4A16-97C0-87546750FB10}"/>
              </a:ext>
            </a:extLst>
          </p:cNvPr>
          <p:cNvSpPr/>
          <p:nvPr/>
        </p:nvSpPr>
        <p:spPr>
          <a:xfrm>
            <a:off x="8351520" y="3070860"/>
            <a:ext cx="556260" cy="571500"/>
          </a:xfrm>
          <a:prstGeom prst="rect">
            <a:avLst/>
          </a:prstGeom>
          <a:noFill/>
          <a:ln w="76200">
            <a:solidFill>
              <a:srgbClr val="FFC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cxnSp>
        <p:nvCxnSpPr>
          <p:cNvPr id="7" name="Connector: Curved 6">
            <a:extLst>
              <a:ext uri="{FF2B5EF4-FFF2-40B4-BE49-F238E27FC236}">
                <a16:creationId xmlns:a16="http://schemas.microsoft.com/office/drawing/2014/main" id="{138633FC-2CF3-4B90-8477-2A8D8E11FAFC}"/>
              </a:ext>
            </a:extLst>
          </p:cNvPr>
          <p:cNvCxnSpPr>
            <a:stCxn id="13" idx="2"/>
            <a:endCxn id="3" idx="2"/>
          </p:cNvCxnSpPr>
          <p:nvPr/>
        </p:nvCxnSpPr>
        <p:spPr>
          <a:xfrm rot="5400000" flipH="1" flipV="1">
            <a:off x="4653291" y="2195842"/>
            <a:ext cx="2529841" cy="5422878"/>
          </a:xfrm>
          <a:prstGeom prst="curvedConnector3">
            <a:avLst>
              <a:gd name="adj1" fmla="val -565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097DE6F-E3EE-4FC0-B4E4-489EA0616085}"/>
              </a:ext>
            </a:extLst>
          </p:cNvPr>
          <p:cNvSpPr/>
          <p:nvPr/>
        </p:nvSpPr>
        <p:spPr>
          <a:xfrm>
            <a:off x="6654800" y="3044825"/>
            <a:ext cx="619125" cy="619125"/>
          </a:xfrm>
          <a:prstGeom prst="rect">
            <a:avLst/>
          </a:prstGeom>
          <a:noFill/>
          <a:ln w="76200">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9E9D0D8-BBA7-4E8E-8A86-578D7AF618BE}"/>
              </a:ext>
            </a:extLst>
          </p:cNvPr>
          <p:cNvSpPr/>
          <p:nvPr/>
        </p:nvSpPr>
        <p:spPr>
          <a:xfrm>
            <a:off x="8334375" y="809468"/>
            <a:ext cx="585787" cy="619125"/>
          </a:xfrm>
          <a:prstGeom prst="rect">
            <a:avLst/>
          </a:prstGeom>
          <a:noFill/>
          <a:ln w="76200">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21" name="Connector: Curved 20">
            <a:extLst>
              <a:ext uri="{FF2B5EF4-FFF2-40B4-BE49-F238E27FC236}">
                <a16:creationId xmlns:a16="http://schemas.microsoft.com/office/drawing/2014/main" id="{7F3C7642-B1E0-43B2-99EE-D311490798C0}"/>
              </a:ext>
            </a:extLst>
          </p:cNvPr>
          <p:cNvCxnSpPr>
            <a:cxnSpLocks/>
            <a:endCxn id="19" idx="1"/>
          </p:cNvCxnSpPr>
          <p:nvPr/>
        </p:nvCxnSpPr>
        <p:spPr>
          <a:xfrm>
            <a:off x="4663415" y="1986234"/>
            <a:ext cx="1991385" cy="1368154"/>
          </a:xfrm>
          <a:prstGeom prst="curvedConnector3">
            <a:avLst>
              <a:gd name="adj1" fmla="val 50000"/>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C4D2905E-BB75-4D7A-B391-D4E5C5BF1C4D}"/>
              </a:ext>
            </a:extLst>
          </p:cNvPr>
          <p:cNvCxnSpPr>
            <a:cxnSpLocks/>
            <a:endCxn id="20" idx="1"/>
          </p:cNvCxnSpPr>
          <p:nvPr/>
        </p:nvCxnSpPr>
        <p:spPr>
          <a:xfrm flipV="1">
            <a:off x="2374637" y="1119031"/>
            <a:ext cx="5959738" cy="559566"/>
          </a:xfrm>
          <a:prstGeom prst="curvedConnector3">
            <a:avLst>
              <a:gd name="adj1" fmla="val -344"/>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147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C91A-3243-4E59-912A-E9C7480BD383}"/>
              </a:ext>
            </a:extLst>
          </p:cNvPr>
          <p:cNvSpPr>
            <a:spLocks noGrp="1"/>
          </p:cNvSpPr>
          <p:nvPr>
            <p:ph type="title"/>
          </p:nvPr>
        </p:nvSpPr>
        <p:spPr/>
        <p:txBody>
          <a:bodyPr/>
          <a:lstStyle/>
          <a:p>
            <a:r>
              <a:rPr lang="en-US" dirty="0"/>
              <a:t>Stimuli</a:t>
            </a:r>
          </a:p>
        </p:txBody>
      </p:sp>
      <p:sp>
        <p:nvSpPr>
          <p:cNvPr id="7" name="Slide Number Placeholder 6">
            <a:extLst>
              <a:ext uri="{FF2B5EF4-FFF2-40B4-BE49-F238E27FC236}">
                <a16:creationId xmlns:a16="http://schemas.microsoft.com/office/drawing/2014/main" id="{6189BAE2-424B-49E1-92F8-5C83CB517858}"/>
              </a:ext>
            </a:extLst>
          </p:cNvPr>
          <p:cNvSpPr>
            <a:spLocks noGrp="1"/>
          </p:cNvSpPr>
          <p:nvPr>
            <p:ph type="sldNum" sz="quarter" idx="12"/>
          </p:nvPr>
        </p:nvSpPr>
        <p:spPr/>
        <p:txBody>
          <a:bodyPr/>
          <a:lstStyle/>
          <a:p>
            <a:fld id="{487BF82C-E13A-41E3-8FC7-D3379C9C34FC}" type="slidenum">
              <a:rPr lang="en-US" smtClean="0"/>
              <a:t>45</a:t>
            </a:fld>
            <a:endParaRPr lang="en-US" dirty="0"/>
          </a:p>
        </p:txBody>
      </p:sp>
      <p:pic>
        <p:nvPicPr>
          <p:cNvPr id="26" name="Content Placeholder 4" descr="Graphical user interface, website&#10;&#10;Description automatically generated">
            <a:extLst>
              <a:ext uri="{FF2B5EF4-FFF2-40B4-BE49-F238E27FC236}">
                <a16:creationId xmlns:a16="http://schemas.microsoft.com/office/drawing/2014/main" id="{8AB7DDFD-4490-4F58-9971-B754ED753110}"/>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2204501" y="1472523"/>
            <a:ext cx="7782997" cy="4883827"/>
          </a:xfrm>
          <a:prstGeom prst="rect">
            <a:avLst/>
          </a:prstGeom>
        </p:spPr>
      </p:pic>
    </p:spTree>
    <p:extLst>
      <p:ext uri="{BB962C8B-B14F-4D97-AF65-F5344CB8AC3E}">
        <p14:creationId xmlns:p14="http://schemas.microsoft.com/office/powerpoint/2010/main" val="2994948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3E190FF3-2BF8-41F6-B908-4BA8216E5048}"/>
              </a:ext>
            </a:extLst>
          </p:cNvPr>
          <p:cNvSpPr>
            <a:spLocks noGrp="1"/>
          </p:cNvSpPr>
          <p:nvPr>
            <p:ph type="title"/>
          </p:nvPr>
        </p:nvSpPr>
        <p:spPr>
          <a:xfrm>
            <a:off x="232244" y="953729"/>
            <a:ext cx="5215078" cy="5880520"/>
          </a:xfrm>
        </p:spPr>
        <p:txBody>
          <a:bodyPr vert="horz" lIns="91440" tIns="45720" rIns="91440" bIns="45720" rtlCol="0" anchor="t">
            <a:normAutofit/>
          </a:bodyPr>
          <a:lstStyle/>
          <a:p>
            <a:pPr algn="ctr"/>
            <a:r>
              <a:rPr lang="en-US" sz="7200" kern="1200" dirty="0">
                <a:solidFill>
                  <a:srgbClr val="FFFFFF"/>
                </a:solidFill>
                <a:latin typeface="+mj-lt"/>
                <a:ea typeface="+mj-ea"/>
                <a:cs typeface="+mj-cs"/>
              </a:rPr>
              <a:t> </a:t>
            </a:r>
            <a:br>
              <a:rPr lang="en-US" sz="7200" kern="1200" dirty="0">
                <a:solidFill>
                  <a:srgbClr val="FFFFFF"/>
                </a:solidFill>
                <a:latin typeface="+mj-lt"/>
                <a:ea typeface="+mj-ea"/>
                <a:cs typeface="+mj-cs"/>
              </a:rPr>
            </a:br>
            <a:br>
              <a:rPr lang="en-US" sz="7200" kern="1200" dirty="0">
                <a:solidFill>
                  <a:srgbClr val="FFFFFF"/>
                </a:solidFill>
                <a:latin typeface="+mj-lt"/>
                <a:ea typeface="+mj-ea"/>
                <a:cs typeface="+mj-cs"/>
              </a:rPr>
            </a:br>
            <a:br>
              <a:rPr lang="en-US" sz="7200" kern="1200" dirty="0">
                <a:solidFill>
                  <a:srgbClr val="FFFFFF"/>
                </a:solidFill>
                <a:latin typeface="+mj-lt"/>
                <a:ea typeface="+mj-ea"/>
                <a:cs typeface="+mj-cs"/>
              </a:rPr>
            </a:br>
            <a:r>
              <a:rPr lang="en-US" sz="7200" kern="1200" dirty="0">
                <a:solidFill>
                  <a:srgbClr val="FFFFFF"/>
                </a:solidFill>
                <a:latin typeface="+mj-lt"/>
                <a:ea typeface="+mj-ea"/>
                <a:cs typeface="+mj-cs"/>
              </a:rPr>
              <a:t>Supported</a:t>
            </a:r>
          </a:p>
        </p:txBody>
      </p:sp>
      <p:sp>
        <p:nvSpPr>
          <p:cNvPr id="3" name="Content Placeholder 2">
            <a:extLst>
              <a:ext uri="{FF2B5EF4-FFF2-40B4-BE49-F238E27FC236}">
                <a16:creationId xmlns:a16="http://schemas.microsoft.com/office/drawing/2014/main" id="{4CF5B2CD-7C5E-48B0-AEC0-08C6181F3688}"/>
              </a:ext>
            </a:extLst>
          </p:cNvPr>
          <p:cNvSpPr>
            <a:spLocks noGrp="1"/>
          </p:cNvSpPr>
          <p:nvPr>
            <p:ph idx="1"/>
          </p:nvPr>
        </p:nvSpPr>
        <p:spPr>
          <a:xfrm>
            <a:off x="5792994" y="224938"/>
            <a:ext cx="5010506" cy="6373434"/>
          </a:xfrm>
        </p:spPr>
        <p:txBody>
          <a:bodyPr vert="horz" lIns="91440" tIns="45720" rIns="91440" bIns="45720" rtlCol="0" anchor="ctr">
            <a:normAutofit/>
          </a:bodyPr>
          <a:lstStyle/>
          <a:p>
            <a:pPr marL="0" indent="0">
              <a:buNone/>
            </a:pPr>
            <a:r>
              <a:rPr lang="en-US" sz="4400" kern="1200" dirty="0">
                <a:solidFill>
                  <a:srgbClr val="FFFFFF"/>
                </a:solidFill>
                <a:latin typeface="+mn-lt"/>
                <a:ea typeface="+mn-ea"/>
                <a:cs typeface="+mn-cs"/>
              </a:rPr>
              <a:t>Overall, children did demonstrate greater pattern similarity relative to adults </a:t>
            </a:r>
          </a:p>
        </p:txBody>
      </p:sp>
      <p:sp>
        <p:nvSpPr>
          <p:cNvPr id="4" name="Slide Number Placeholder 3">
            <a:extLst>
              <a:ext uri="{FF2B5EF4-FFF2-40B4-BE49-F238E27FC236}">
                <a16:creationId xmlns:a16="http://schemas.microsoft.com/office/drawing/2014/main" id="{B87A5D0E-7222-422C-A253-DB0A1039366E}"/>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487BF82C-E13A-41E3-8FC7-D3379C9C34FC}" type="slidenum">
              <a:rPr lang="en-US">
                <a:solidFill>
                  <a:srgbClr val="FFFFFF"/>
                </a:solidFill>
              </a:rPr>
              <a:pPr>
                <a:spcAft>
                  <a:spcPts val="600"/>
                </a:spcAft>
              </a:pPr>
              <a:t>46</a:t>
            </a:fld>
            <a:endParaRPr lang="en-US" dirty="0">
              <a:solidFill>
                <a:srgbClr val="FFFFFF"/>
              </a:solidFill>
            </a:endParaRPr>
          </a:p>
        </p:txBody>
      </p:sp>
      <p:cxnSp>
        <p:nvCxnSpPr>
          <p:cNvPr id="11" name="Straight Connector 1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3"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endParaRPr lang="en-US" dirty="0">
              <a:solidFill>
                <a:srgbClr val="FFFFFF"/>
              </a:solidFill>
            </a:endParaRPr>
          </a:p>
        </p:txBody>
      </p:sp>
      <p:pic>
        <p:nvPicPr>
          <p:cNvPr id="8" name="Picture 7">
            <a:extLst>
              <a:ext uri="{FF2B5EF4-FFF2-40B4-BE49-F238E27FC236}">
                <a16:creationId xmlns:a16="http://schemas.microsoft.com/office/drawing/2014/main" id="{4ADD3F73-AF7D-4458-BAD1-98FAB43815D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71" b="97143" l="1017" r="95593">
                        <a14:foregroundMark x1="4407" y1="53714" x2="71525" y2="58286"/>
                        <a14:foregroundMark x1="71525" y1="58286" x2="94576" y2="52000"/>
                        <a14:foregroundMark x1="49831" y1="17143" x2="48814" y2="92571"/>
                        <a14:foregroundMark x1="2034" y1="34857" x2="1017" y2="34857"/>
                        <a14:foregroundMark x1="51186" y1="97143" x2="51186" y2="97143"/>
                        <a14:foregroundMark x1="49153" y1="97714" x2="49153" y2="97714"/>
                        <a14:foregroundMark x1="47458" y1="97714" x2="47458" y2="97714"/>
                        <a14:foregroundMark x1="46441" y1="97714" x2="46441" y2="97714"/>
                        <a14:foregroundMark x1="45085" y1="97714" x2="45085" y2="97714"/>
                        <a14:foregroundMark x1="52542" y1="5714" x2="52542" y2="5714"/>
                        <a14:foregroundMark x1="95932" y1="46857" x2="95932" y2="46857"/>
                        <a14:foregroundMark x1="50508" y1="4571" x2="50508" y2="4571"/>
                        <a14:backgroundMark x1="50508" y1="4000" x2="50508" y2="4000"/>
                      </a14:backgroundRemoval>
                    </a14:imgEffect>
                  </a14:imgLayer>
                </a14:imgProps>
              </a:ext>
            </a:extLst>
          </a:blip>
          <a:stretch>
            <a:fillRect/>
          </a:stretch>
        </p:blipFill>
        <p:spPr>
          <a:xfrm>
            <a:off x="768116" y="1430338"/>
            <a:ext cx="4143335" cy="2457911"/>
          </a:xfrm>
          <a:prstGeom prst="rect">
            <a:avLst/>
          </a:prstGeom>
        </p:spPr>
      </p:pic>
      <p:sp>
        <p:nvSpPr>
          <p:cNvPr id="15"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endParaRPr lang="en-US" dirty="0">
              <a:solidFill>
                <a:srgbClr val="FFFFFF"/>
              </a:solidFill>
            </a:endParaRPr>
          </a:p>
        </p:txBody>
      </p:sp>
      <p:sp>
        <p:nvSpPr>
          <p:cNvPr id="17"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endParaRPr lang="en-US" dirty="0">
              <a:solidFill>
                <a:srgbClr val="FFFFFF"/>
              </a:solidFill>
            </a:endParaRPr>
          </a:p>
        </p:txBody>
      </p:sp>
    </p:spTree>
    <p:extLst>
      <p:ext uri="{BB962C8B-B14F-4D97-AF65-F5344CB8AC3E}">
        <p14:creationId xmlns:p14="http://schemas.microsoft.com/office/powerpoint/2010/main" val="1575568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7EE9-8780-49BC-8E36-EEFD92E8094C}"/>
              </a:ext>
            </a:extLst>
          </p:cNvPr>
          <p:cNvSpPr>
            <a:spLocks noGrp="1"/>
          </p:cNvSpPr>
          <p:nvPr>
            <p:ph type="title"/>
          </p:nvPr>
        </p:nvSpPr>
        <p:spPr>
          <a:xfrm>
            <a:off x="8052594" y="1009110"/>
            <a:ext cx="3667039" cy="1676603"/>
          </a:xfrm>
        </p:spPr>
        <p:txBody>
          <a:bodyPr>
            <a:normAutofit/>
          </a:bodyPr>
          <a:lstStyle/>
          <a:p>
            <a:pPr algn="ctr"/>
            <a:br>
              <a:rPr lang="en-US" sz="3700" dirty="0"/>
            </a:br>
            <a:r>
              <a:rPr lang="en-US" sz="3700" dirty="0"/>
              <a:t>Supported</a:t>
            </a:r>
          </a:p>
        </p:txBody>
      </p:sp>
      <p:sp>
        <p:nvSpPr>
          <p:cNvPr id="33" name="Rectangle 24">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ntent Placeholder 15">
            <a:extLst>
              <a:ext uri="{FF2B5EF4-FFF2-40B4-BE49-F238E27FC236}">
                <a16:creationId xmlns:a16="http://schemas.microsoft.com/office/drawing/2014/main" id="{AC0E58EF-0D08-4B6F-B469-DD2F13A02258}"/>
              </a:ext>
            </a:extLst>
          </p:cNvPr>
          <p:cNvSpPr>
            <a:spLocks noGrp="1"/>
          </p:cNvSpPr>
          <p:nvPr>
            <p:ph idx="1"/>
          </p:nvPr>
        </p:nvSpPr>
        <p:spPr>
          <a:xfrm>
            <a:off x="8045753" y="2908300"/>
            <a:ext cx="3667036" cy="3390294"/>
          </a:xfrm>
        </p:spPr>
        <p:txBody>
          <a:bodyPr>
            <a:normAutofit/>
          </a:bodyPr>
          <a:lstStyle/>
          <a:p>
            <a:r>
              <a:rPr lang="en-US" sz="1800" dirty="0"/>
              <a:t>Children also demonstrated greater affective pattern similarity relative to our neutral control, while adults did not seem to differentiate along affective lines.</a:t>
            </a:r>
          </a:p>
        </p:txBody>
      </p:sp>
      <p:sp>
        <p:nvSpPr>
          <p:cNvPr id="19" name="Slide Number Placeholder 18">
            <a:extLst>
              <a:ext uri="{FF2B5EF4-FFF2-40B4-BE49-F238E27FC236}">
                <a16:creationId xmlns:a16="http://schemas.microsoft.com/office/drawing/2014/main" id="{C1711415-D300-4A6D-B780-6692960FFFBB}"/>
              </a:ext>
            </a:extLst>
          </p:cNvPr>
          <p:cNvSpPr>
            <a:spLocks noGrp="1"/>
          </p:cNvSpPr>
          <p:nvPr>
            <p:ph type="sldNum" sz="quarter" idx="12"/>
          </p:nvPr>
        </p:nvSpPr>
        <p:spPr>
          <a:xfrm>
            <a:off x="10853928" y="6356350"/>
            <a:ext cx="704088" cy="365125"/>
          </a:xfrm>
        </p:spPr>
        <p:txBody>
          <a:bodyPr>
            <a:normAutofit/>
          </a:bodyPr>
          <a:lstStyle/>
          <a:p>
            <a:pPr algn="l">
              <a:spcAft>
                <a:spcPts val="600"/>
              </a:spcAft>
            </a:pPr>
            <a:fld id="{487BF82C-E13A-41E3-8FC7-D3379C9C34FC}" type="slidenum">
              <a:rPr lang="en-US">
                <a:solidFill>
                  <a:prstClr val="black">
                    <a:tint val="75000"/>
                  </a:prstClr>
                </a:solidFill>
              </a:rPr>
              <a:pPr algn="l">
                <a:spcAft>
                  <a:spcPts val="600"/>
                </a:spcAft>
              </a:pPr>
              <a:t>47</a:t>
            </a:fld>
            <a:endParaRPr lang="en-US" dirty="0">
              <a:solidFill>
                <a:prstClr val="black">
                  <a:tint val="75000"/>
                </a:prstClr>
              </a:solidFill>
            </a:endParaRPr>
          </a:p>
        </p:txBody>
      </p:sp>
      <p:grpSp>
        <p:nvGrpSpPr>
          <p:cNvPr id="8" name="Group 7">
            <a:extLst>
              <a:ext uri="{FF2B5EF4-FFF2-40B4-BE49-F238E27FC236}">
                <a16:creationId xmlns:a16="http://schemas.microsoft.com/office/drawing/2014/main" id="{C889AF19-EBD9-4F3B-B0E1-EE99DD9D94AC}"/>
              </a:ext>
            </a:extLst>
          </p:cNvPr>
          <p:cNvGrpSpPr/>
          <p:nvPr/>
        </p:nvGrpSpPr>
        <p:grpSpPr>
          <a:xfrm>
            <a:off x="744142" y="1032911"/>
            <a:ext cx="6311063" cy="4746144"/>
            <a:chOff x="744142" y="1032911"/>
            <a:chExt cx="6311063" cy="4746144"/>
          </a:xfrm>
        </p:grpSpPr>
        <p:grpSp>
          <p:nvGrpSpPr>
            <p:cNvPr id="7" name="Group 6">
              <a:extLst>
                <a:ext uri="{FF2B5EF4-FFF2-40B4-BE49-F238E27FC236}">
                  <a16:creationId xmlns:a16="http://schemas.microsoft.com/office/drawing/2014/main" id="{2B943B58-B257-4E67-9EC5-51EABE624086}"/>
                </a:ext>
              </a:extLst>
            </p:cNvPr>
            <p:cNvGrpSpPr/>
            <p:nvPr/>
          </p:nvGrpSpPr>
          <p:grpSpPr>
            <a:xfrm>
              <a:off x="744142" y="1032911"/>
              <a:ext cx="6311063" cy="4746144"/>
              <a:chOff x="744142" y="1032911"/>
              <a:chExt cx="6311063" cy="4746144"/>
            </a:xfrm>
          </p:grpSpPr>
          <p:pic>
            <p:nvPicPr>
              <p:cNvPr id="20" name="Picture 19" descr="Chart, box and whisker chart&#10;&#10;Description automatically generated">
                <a:extLst>
                  <a:ext uri="{FF2B5EF4-FFF2-40B4-BE49-F238E27FC236}">
                    <a16:creationId xmlns:a16="http://schemas.microsoft.com/office/drawing/2014/main" id="{2ECAE25D-27C3-4772-8D08-96924AB97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42" y="1078944"/>
                <a:ext cx="6064660" cy="4700111"/>
              </a:xfrm>
              <a:prstGeom prst="rect">
                <a:avLst/>
              </a:prstGeom>
              <a:effectLst/>
            </p:spPr>
          </p:pic>
          <p:grpSp>
            <p:nvGrpSpPr>
              <p:cNvPr id="6" name="Group 5">
                <a:extLst>
                  <a:ext uri="{FF2B5EF4-FFF2-40B4-BE49-F238E27FC236}">
                    <a16:creationId xmlns:a16="http://schemas.microsoft.com/office/drawing/2014/main" id="{7BDE2E3F-793D-4B59-A90C-ECF71953FC20}"/>
                  </a:ext>
                </a:extLst>
              </p:cNvPr>
              <p:cNvGrpSpPr/>
              <p:nvPr/>
            </p:nvGrpSpPr>
            <p:grpSpPr>
              <a:xfrm>
                <a:off x="1458072" y="1032911"/>
                <a:ext cx="5597133" cy="559406"/>
                <a:chOff x="1458072" y="1032911"/>
                <a:chExt cx="5597133" cy="559406"/>
              </a:xfrm>
            </p:grpSpPr>
            <p:sp>
              <p:nvSpPr>
                <p:cNvPr id="5" name="Rectangle 4">
                  <a:extLst>
                    <a:ext uri="{FF2B5EF4-FFF2-40B4-BE49-F238E27FC236}">
                      <a16:creationId xmlns:a16="http://schemas.microsoft.com/office/drawing/2014/main" id="{D292564E-0275-4A27-AA53-626A69EE5CFA}"/>
                    </a:ext>
                  </a:extLst>
                </p:cNvPr>
                <p:cNvSpPr/>
                <p:nvPr/>
              </p:nvSpPr>
              <p:spPr>
                <a:xfrm>
                  <a:off x="1588957" y="1032911"/>
                  <a:ext cx="5219845" cy="559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A90D085-66CD-4F8E-AB28-062546CBE6DE}"/>
                    </a:ext>
                  </a:extLst>
                </p:cNvPr>
                <p:cNvSpPr txBox="1"/>
                <p:nvPr/>
              </p:nvSpPr>
              <p:spPr>
                <a:xfrm>
                  <a:off x="1458072" y="1047901"/>
                  <a:ext cx="5597133" cy="307777"/>
                </a:xfrm>
                <a:prstGeom prst="rect">
                  <a:avLst/>
                </a:prstGeom>
                <a:solidFill>
                  <a:schemeClr val="bg1"/>
                </a:solidFill>
                <a:ln>
                  <a:solidFill>
                    <a:schemeClr val="bg1"/>
                  </a:solidFill>
                </a:ln>
              </p:spPr>
              <p:txBody>
                <a:bodyPr wrap="square" rtlCol="0">
                  <a:spAutoFit/>
                </a:bodyPr>
                <a:lstStyle/>
                <a:p>
                  <a:r>
                    <a:rPr lang="en-US" sz="1400" b="1" dirty="0">
                      <a:latin typeface="Arial Narrow" panose="020B0606020202030204" pitchFamily="34" charset="0"/>
                    </a:rPr>
                    <a:t>Children Generate Greater Valenced Representational Similarity Than Adults</a:t>
                  </a:r>
                </a:p>
              </p:txBody>
            </p:sp>
          </p:grpSp>
        </p:grpSp>
        <p:sp>
          <p:nvSpPr>
            <p:cNvPr id="3" name="Rectangle 2">
              <a:extLst>
                <a:ext uri="{FF2B5EF4-FFF2-40B4-BE49-F238E27FC236}">
                  <a16:creationId xmlns:a16="http://schemas.microsoft.com/office/drawing/2014/main" id="{7573875F-9DFD-470A-AEBC-7C51638CBCF5}"/>
                </a:ext>
              </a:extLst>
            </p:cNvPr>
            <p:cNvSpPr/>
            <p:nvPr/>
          </p:nvSpPr>
          <p:spPr>
            <a:xfrm>
              <a:off x="2222938" y="1592317"/>
              <a:ext cx="3641834" cy="3373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a:extLst>
              <a:ext uri="{FF2B5EF4-FFF2-40B4-BE49-F238E27FC236}">
                <a16:creationId xmlns:a16="http://schemas.microsoft.com/office/drawing/2014/main" id="{AF397826-7B8E-4C37-A7C1-35C3B5800FA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509" b="92982" l="5000" r="97000">
                        <a14:foregroundMark x1="6333" y1="47953" x2="27333" y2="50292"/>
                        <a14:foregroundMark x1="27333" y1="50292" x2="65333" y2="45614"/>
                        <a14:foregroundMark x1="65333" y1="45614" x2="93333" y2="52047"/>
                        <a14:foregroundMark x1="95667" y1="50292" x2="95667" y2="50292"/>
                        <a14:foregroundMark x1="5333" y1="46199" x2="5333" y2="46199"/>
                        <a14:foregroundMark x1="51333" y1="8187" x2="51333" y2="8187"/>
                        <a14:foregroundMark x1="54667" y1="3509" x2="54667" y2="3509"/>
                        <a14:foregroundMark x1="54000" y1="93567" x2="54000" y2="93567"/>
                        <a14:foregroundMark x1="97000" y1="26901" x2="97000" y2="26901"/>
                      </a14:backgroundRemoval>
                    </a14:imgEffect>
                  </a14:imgLayer>
                </a14:imgProps>
              </a:ext>
            </a:extLst>
          </a:blip>
          <a:stretch>
            <a:fillRect/>
          </a:stretch>
        </p:blipFill>
        <p:spPr>
          <a:xfrm>
            <a:off x="8457163" y="194332"/>
            <a:ext cx="2857899" cy="1629002"/>
          </a:xfrm>
          <a:prstGeom prst="rect">
            <a:avLst/>
          </a:prstGeom>
        </p:spPr>
      </p:pic>
    </p:spTree>
    <p:extLst>
      <p:ext uri="{BB962C8B-B14F-4D97-AF65-F5344CB8AC3E}">
        <p14:creationId xmlns:p14="http://schemas.microsoft.com/office/powerpoint/2010/main" val="3834637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4">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C1711415-D300-4A6D-B780-6692960FFFBB}"/>
              </a:ext>
            </a:extLst>
          </p:cNvPr>
          <p:cNvSpPr>
            <a:spLocks noGrp="1"/>
          </p:cNvSpPr>
          <p:nvPr>
            <p:ph type="sldNum" sz="quarter" idx="12"/>
          </p:nvPr>
        </p:nvSpPr>
        <p:spPr>
          <a:xfrm>
            <a:off x="10853928" y="6356350"/>
            <a:ext cx="704088" cy="365125"/>
          </a:xfrm>
        </p:spPr>
        <p:txBody>
          <a:bodyPr>
            <a:normAutofit/>
          </a:bodyPr>
          <a:lstStyle/>
          <a:p>
            <a:pPr algn="l">
              <a:spcAft>
                <a:spcPts val="600"/>
              </a:spcAft>
            </a:pPr>
            <a:fld id="{487BF82C-E13A-41E3-8FC7-D3379C9C34FC}" type="slidenum">
              <a:rPr lang="en-US">
                <a:solidFill>
                  <a:prstClr val="black">
                    <a:tint val="75000"/>
                  </a:prstClr>
                </a:solidFill>
              </a:rPr>
              <a:pPr algn="l">
                <a:spcAft>
                  <a:spcPts val="600"/>
                </a:spcAft>
              </a:pPr>
              <a:t>48</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803863F3-6604-4F73-9415-F959DBA153B0}"/>
              </a:ext>
            </a:extLst>
          </p:cNvPr>
          <p:cNvGrpSpPr/>
          <p:nvPr/>
        </p:nvGrpSpPr>
        <p:grpSpPr>
          <a:xfrm>
            <a:off x="744142" y="1032911"/>
            <a:ext cx="6311063" cy="4746144"/>
            <a:chOff x="744142" y="1032911"/>
            <a:chExt cx="6311063" cy="4746144"/>
          </a:xfrm>
        </p:grpSpPr>
        <p:grpSp>
          <p:nvGrpSpPr>
            <p:cNvPr id="8" name="Group 7">
              <a:extLst>
                <a:ext uri="{FF2B5EF4-FFF2-40B4-BE49-F238E27FC236}">
                  <a16:creationId xmlns:a16="http://schemas.microsoft.com/office/drawing/2014/main" id="{C889AF19-EBD9-4F3B-B0E1-EE99DD9D94AC}"/>
                </a:ext>
              </a:extLst>
            </p:cNvPr>
            <p:cNvGrpSpPr/>
            <p:nvPr/>
          </p:nvGrpSpPr>
          <p:grpSpPr>
            <a:xfrm>
              <a:off x="744142" y="1032911"/>
              <a:ext cx="6311063" cy="4746144"/>
              <a:chOff x="744142" y="1032911"/>
              <a:chExt cx="6311063" cy="4746144"/>
            </a:xfrm>
          </p:grpSpPr>
          <p:grpSp>
            <p:nvGrpSpPr>
              <p:cNvPr id="7" name="Group 6">
                <a:extLst>
                  <a:ext uri="{FF2B5EF4-FFF2-40B4-BE49-F238E27FC236}">
                    <a16:creationId xmlns:a16="http://schemas.microsoft.com/office/drawing/2014/main" id="{2B943B58-B257-4E67-9EC5-51EABE624086}"/>
                  </a:ext>
                </a:extLst>
              </p:cNvPr>
              <p:cNvGrpSpPr/>
              <p:nvPr/>
            </p:nvGrpSpPr>
            <p:grpSpPr>
              <a:xfrm>
                <a:off x="744142" y="1032911"/>
                <a:ext cx="6311063" cy="4746144"/>
                <a:chOff x="744142" y="1032911"/>
                <a:chExt cx="6311063" cy="4746144"/>
              </a:xfrm>
            </p:grpSpPr>
            <p:pic>
              <p:nvPicPr>
                <p:cNvPr id="20" name="Picture 19" descr="Chart, box and whisker chart&#10;&#10;Description automatically generated">
                  <a:extLst>
                    <a:ext uri="{FF2B5EF4-FFF2-40B4-BE49-F238E27FC236}">
                      <a16:creationId xmlns:a16="http://schemas.microsoft.com/office/drawing/2014/main" id="{2ECAE25D-27C3-4772-8D08-96924AB97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42" y="1078944"/>
                  <a:ext cx="6064660" cy="4700111"/>
                </a:xfrm>
                <a:prstGeom prst="rect">
                  <a:avLst/>
                </a:prstGeom>
                <a:effectLst/>
              </p:spPr>
            </p:pic>
            <p:grpSp>
              <p:nvGrpSpPr>
                <p:cNvPr id="6" name="Group 5">
                  <a:extLst>
                    <a:ext uri="{FF2B5EF4-FFF2-40B4-BE49-F238E27FC236}">
                      <a16:creationId xmlns:a16="http://schemas.microsoft.com/office/drawing/2014/main" id="{7BDE2E3F-793D-4B59-A90C-ECF71953FC20}"/>
                    </a:ext>
                  </a:extLst>
                </p:cNvPr>
                <p:cNvGrpSpPr/>
                <p:nvPr/>
              </p:nvGrpSpPr>
              <p:grpSpPr>
                <a:xfrm>
                  <a:off x="1458072" y="1032911"/>
                  <a:ext cx="5597133" cy="559406"/>
                  <a:chOff x="1458072" y="1032911"/>
                  <a:chExt cx="5597133" cy="559406"/>
                </a:xfrm>
              </p:grpSpPr>
              <p:sp>
                <p:nvSpPr>
                  <p:cNvPr id="5" name="Rectangle 4">
                    <a:extLst>
                      <a:ext uri="{FF2B5EF4-FFF2-40B4-BE49-F238E27FC236}">
                        <a16:creationId xmlns:a16="http://schemas.microsoft.com/office/drawing/2014/main" id="{D292564E-0275-4A27-AA53-626A69EE5CFA}"/>
                      </a:ext>
                    </a:extLst>
                  </p:cNvPr>
                  <p:cNvSpPr/>
                  <p:nvPr/>
                </p:nvSpPr>
                <p:spPr>
                  <a:xfrm>
                    <a:off x="1588957" y="1032911"/>
                    <a:ext cx="5219845" cy="559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A90D085-66CD-4F8E-AB28-062546CBE6DE}"/>
                      </a:ext>
                    </a:extLst>
                  </p:cNvPr>
                  <p:cNvSpPr txBox="1"/>
                  <p:nvPr/>
                </p:nvSpPr>
                <p:spPr>
                  <a:xfrm>
                    <a:off x="1458072" y="1047901"/>
                    <a:ext cx="5597133" cy="307777"/>
                  </a:xfrm>
                  <a:prstGeom prst="rect">
                    <a:avLst/>
                  </a:prstGeom>
                  <a:solidFill>
                    <a:schemeClr val="bg1"/>
                  </a:solidFill>
                  <a:ln>
                    <a:solidFill>
                      <a:schemeClr val="bg1"/>
                    </a:solidFill>
                  </a:ln>
                </p:spPr>
                <p:txBody>
                  <a:bodyPr wrap="square" rtlCol="0">
                    <a:spAutoFit/>
                  </a:bodyPr>
                  <a:lstStyle/>
                  <a:p>
                    <a:r>
                      <a:rPr lang="en-US" sz="1400" b="1" dirty="0">
                        <a:latin typeface="Arial Narrow" panose="020B0606020202030204" pitchFamily="34" charset="0"/>
                      </a:rPr>
                      <a:t>Children Generate Greater Valenced Representational Similarity Than Adults</a:t>
                    </a:r>
                  </a:p>
                </p:txBody>
              </p:sp>
            </p:grpSp>
          </p:grpSp>
          <p:sp>
            <p:nvSpPr>
              <p:cNvPr id="3" name="Rectangle 2">
                <a:extLst>
                  <a:ext uri="{FF2B5EF4-FFF2-40B4-BE49-F238E27FC236}">
                    <a16:creationId xmlns:a16="http://schemas.microsoft.com/office/drawing/2014/main" id="{7573875F-9DFD-470A-AEBC-7C51638CBCF5}"/>
                  </a:ext>
                </a:extLst>
              </p:cNvPr>
              <p:cNvSpPr/>
              <p:nvPr/>
            </p:nvSpPr>
            <p:spPr>
              <a:xfrm>
                <a:off x="2338467" y="1592317"/>
                <a:ext cx="2413416" cy="3373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161846B-DC9E-4126-A319-996C82EBC7ED}"/>
                </a:ext>
              </a:extLst>
            </p:cNvPr>
            <p:cNvGrpSpPr/>
            <p:nvPr/>
          </p:nvGrpSpPr>
          <p:grpSpPr>
            <a:xfrm>
              <a:off x="4737442" y="3686176"/>
              <a:ext cx="1075950" cy="1279962"/>
              <a:chOff x="4737442" y="3686176"/>
              <a:chExt cx="1075950" cy="1279962"/>
            </a:xfrm>
          </p:grpSpPr>
          <p:sp>
            <p:nvSpPr>
              <p:cNvPr id="9" name="Rectangle 8">
                <a:extLst>
                  <a:ext uri="{FF2B5EF4-FFF2-40B4-BE49-F238E27FC236}">
                    <a16:creationId xmlns:a16="http://schemas.microsoft.com/office/drawing/2014/main" id="{D1A5F775-B282-4058-927D-4831BEA0B4E2}"/>
                  </a:ext>
                </a:extLst>
              </p:cNvPr>
              <p:cNvSpPr/>
              <p:nvPr/>
            </p:nvSpPr>
            <p:spPr>
              <a:xfrm>
                <a:off x="4737442" y="3786188"/>
                <a:ext cx="647700" cy="117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D97E6CD-AA20-480E-BC8E-1610DD88FE46}"/>
                  </a:ext>
                </a:extLst>
              </p:cNvPr>
              <p:cNvSpPr/>
              <p:nvPr/>
            </p:nvSpPr>
            <p:spPr>
              <a:xfrm>
                <a:off x="5196089" y="3686176"/>
                <a:ext cx="378106" cy="117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FE458E1-782B-4EFC-9A5D-8FB2CF2AFC7D}"/>
                  </a:ext>
                </a:extLst>
              </p:cNvPr>
              <p:cNvSpPr/>
              <p:nvPr/>
            </p:nvSpPr>
            <p:spPr>
              <a:xfrm>
                <a:off x="5435286" y="3833814"/>
                <a:ext cx="378106" cy="380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5" name="Title 1">
            <a:extLst>
              <a:ext uri="{FF2B5EF4-FFF2-40B4-BE49-F238E27FC236}">
                <a16:creationId xmlns:a16="http://schemas.microsoft.com/office/drawing/2014/main" id="{22755D3C-636F-41B1-AC19-69CC00D785B4}"/>
              </a:ext>
            </a:extLst>
          </p:cNvPr>
          <p:cNvSpPr>
            <a:spLocks noGrp="1"/>
          </p:cNvSpPr>
          <p:nvPr>
            <p:ph type="title"/>
          </p:nvPr>
        </p:nvSpPr>
        <p:spPr>
          <a:xfrm>
            <a:off x="8052594" y="1009110"/>
            <a:ext cx="3667039" cy="1676603"/>
          </a:xfrm>
        </p:spPr>
        <p:txBody>
          <a:bodyPr>
            <a:normAutofit/>
          </a:bodyPr>
          <a:lstStyle/>
          <a:p>
            <a:pPr algn="ctr"/>
            <a:br>
              <a:rPr lang="en-US" sz="3700" dirty="0"/>
            </a:br>
            <a:r>
              <a:rPr lang="en-US" sz="3700" dirty="0"/>
              <a:t>Supported</a:t>
            </a:r>
          </a:p>
        </p:txBody>
      </p:sp>
      <p:sp>
        <p:nvSpPr>
          <p:cNvPr id="26" name="Content Placeholder 15">
            <a:extLst>
              <a:ext uri="{FF2B5EF4-FFF2-40B4-BE49-F238E27FC236}">
                <a16:creationId xmlns:a16="http://schemas.microsoft.com/office/drawing/2014/main" id="{129E9901-0068-41BF-8A67-A0ADBC46E84B}"/>
              </a:ext>
            </a:extLst>
          </p:cNvPr>
          <p:cNvSpPr>
            <a:spLocks noGrp="1"/>
          </p:cNvSpPr>
          <p:nvPr>
            <p:ph idx="1"/>
          </p:nvPr>
        </p:nvSpPr>
        <p:spPr>
          <a:xfrm>
            <a:off x="8045753" y="2908300"/>
            <a:ext cx="3667036" cy="3390294"/>
          </a:xfrm>
        </p:spPr>
        <p:txBody>
          <a:bodyPr>
            <a:normAutofit/>
          </a:bodyPr>
          <a:lstStyle/>
          <a:p>
            <a:r>
              <a:rPr lang="en-US" sz="1800" dirty="0"/>
              <a:t>Children also demonstrated greater affective pattern similarity relative to our neutral control, while adults did not seem to differentiate along affective lines.</a:t>
            </a:r>
          </a:p>
        </p:txBody>
      </p:sp>
      <p:pic>
        <p:nvPicPr>
          <p:cNvPr id="27" name="Picture 26">
            <a:extLst>
              <a:ext uri="{FF2B5EF4-FFF2-40B4-BE49-F238E27FC236}">
                <a16:creationId xmlns:a16="http://schemas.microsoft.com/office/drawing/2014/main" id="{80FAA131-5F5D-4F20-9FD1-09079936C1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509" b="92982" l="5000" r="97000">
                        <a14:foregroundMark x1="6333" y1="47953" x2="27333" y2="50292"/>
                        <a14:foregroundMark x1="27333" y1="50292" x2="65333" y2="45614"/>
                        <a14:foregroundMark x1="65333" y1="45614" x2="93333" y2="52047"/>
                        <a14:foregroundMark x1="95667" y1="50292" x2="95667" y2="50292"/>
                        <a14:foregroundMark x1="5333" y1="46199" x2="5333" y2="46199"/>
                        <a14:foregroundMark x1="51333" y1="8187" x2="51333" y2="8187"/>
                        <a14:foregroundMark x1="54667" y1="3509" x2="54667" y2="3509"/>
                        <a14:foregroundMark x1="54000" y1="93567" x2="54000" y2="93567"/>
                        <a14:foregroundMark x1="97000" y1="26901" x2="97000" y2="26901"/>
                      </a14:backgroundRemoval>
                    </a14:imgEffect>
                  </a14:imgLayer>
                </a14:imgProps>
              </a:ext>
            </a:extLst>
          </a:blip>
          <a:stretch>
            <a:fillRect/>
          </a:stretch>
        </p:blipFill>
        <p:spPr>
          <a:xfrm>
            <a:off x="8457163" y="194609"/>
            <a:ext cx="2857899" cy="1629002"/>
          </a:xfrm>
          <a:prstGeom prst="rect">
            <a:avLst/>
          </a:prstGeom>
        </p:spPr>
      </p:pic>
    </p:spTree>
    <p:extLst>
      <p:ext uri="{BB962C8B-B14F-4D97-AF65-F5344CB8AC3E}">
        <p14:creationId xmlns:p14="http://schemas.microsoft.com/office/powerpoint/2010/main" val="223617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4">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C1711415-D300-4A6D-B780-6692960FFFBB}"/>
              </a:ext>
            </a:extLst>
          </p:cNvPr>
          <p:cNvSpPr>
            <a:spLocks noGrp="1"/>
          </p:cNvSpPr>
          <p:nvPr>
            <p:ph type="sldNum" sz="quarter" idx="12"/>
          </p:nvPr>
        </p:nvSpPr>
        <p:spPr>
          <a:xfrm>
            <a:off x="10853928" y="6356350"/>
            <a:ext cx="704088" cy="365125"/>
          </a:xfrm>
        </p:spPr>
        <p:txBody>
          <a:bodyPr>
            <a:normAutofit/>
          </a:bodyPr>
          <a:lstStyle/>
          <a:p>
            <a:pPr algn="l">
              <a:spcAft>
                <a:spcPts val="600"/>
              </a:spcAft>
            </a:pPr>
            <a:fld id="{487BF82C-E13A-41E3-8FC7-D3379C9C34FC}" type="slidenum">
              <a:rPr lang="en-US">
                <a:solidFill>
                  <a:prstClr val="black">
                    <a:tint val="75000"/>
                  </a:prstClr>
                </a:solidFill>
              </a:rPr>
              <a:pPr algn="l">
                <a:spcAft>
                  <a:spcPts val="600"/>
                </a:spcAft>
              </a:pPr>
              <a:t>49</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803863F3-6604-4F73-9415-F959DBA153B0}"/>
              </a:ext>
            </a:extLst>
          </p:cNvPr>
          <p:cNvGrpSpPr/>
          <p:nvPr/>
        </p:nvGrpSpPr>
        <p:grpSpPr>
          <a:xfrm>
            <a:off x="744142" y="1032911"/>
            <a:ext cx="6311063" cy="4746144"/>
            <a:chOff x="744142" y="1032911"/>
            <a:chExt cx="6311063" cy="4746144"/>
          </a:xfrm>
        </p:grpSpPr>
        <p:grpSp>
          <p:nvGrpSpPr>
            <p:cNvPr id="8" name="Group 7">
              <a:extLst>
                <a:ext uri="{FF2B5EF4-FFF2-40B4-BE49-F238E27FC236}">
                  <a16:creationId xmlns:a16="http://schemas.microsoft.com/office/drawing/2014/main" id="{C889AF19-EBD9-4F3B-B0E1-EE99DD9D94AC}"/>
                </a:ext>
              </a:extLst>
            </p:cNvPr>
            <p:cNvGrpSpPr/>
            <p:nvPr/>
          </p:nvGrpSpPr>
          <p:grpSpPr>
            <a:xfrm>
              <a:off x="744142" y="1032911"/>
              <a:ext cx="6311063" cy="4746144"/>
              <a:chOff x="744142" y="1032911"/>
              <a:chExt cx="6311063" cy="4746144"/>
            </a:xfrm>
          </p:grpSpPr>
          <p:grpSp>
            <p:nvGrpSpPr>
              <p:cNvPr id="7" name="Group 6">
                <a:extLst>
                  <a:ext uri="{FF2B5EF4-FFF2-40B4-BE49-F238E27FC236}">
                    <a16:creationId xmlns:a16="http://schemas.microsoft.com/office/drawing/2014/main" id="{2B943B58-B257-4E67-9EC5-51EABE624086}"/>
                  </a:ext>
                </a:extLst>
              </p:cNvPr>
              <p:cNvGrpSpPr/>
              <p:nvPr/>
            </p:nvGrpSpPr>
            <p:grpSpPr>
              <a:xfrm>
                <a:off x="744142" y="1032911"/>
                <a:ext cx="6311063" cy="4746144"/>
                <a:chOff x="744142" y="1032911"/>
                <a:chExt cx="6311063" cy="4746144"/>
              </a:xfrm>
            </p:grpSpPr>
            <p:pic>
              <p:nvPicPr>
                <p:cNvPr id="20" name="Picture 19" descr="Chart, box and whisker chart&#10;&#10;Description automatically generated">
                  <a:extLst>
                    <a:ext uri="{FF2B5EF4-FFF2-40B4-BE49-F238E27FC236}">
                      <a16:creationId xmlns:a16="http://schemas.microsoft.com/office/drawing/2014/main" id="{2ECAE25D-27C3-4772-8D08-96924AB97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42" y="1078944"/>
                  <a:ext cx="6064660" cy="4700111"/>
                </a:xfrm>
                <a:prstGeom prst="rect">
                  <a:avLst/>
                </a:prstGeom>
                <a:effectLst/>
              </p:spPr>
            </p:pic>
            <p:grpSp>
              <p:nvGrpSpPr>
                <p:cNvPr id="6" name="Group 5">
                  <a:extLst>
                    <a:ext uri="{FF2B5EF4-FFF2-40B4-BE49-F238E27FC236}">
                      <a16:creationId xmlns:a16="http://schemas.microsoft.com/office/drawing/2014/main" id="{7BDE2E3F-793D-4B59-A90C-ECF71953FC20}"/>
                    </a:ext>
                  </a:extLst>
                </p:cNvPr>
                <p:cNvGrpSpPr/>
                <p:nvPr/>
              </p:nvGrpSpPr>
              <p:grpSpPr>
                <a:xfrm>
                  <a:off x="1458072" y="1032911"/>
                  <a:ext cx="5597133" cy="559406"/>
                  <a:chOff x="1458072" y="1032911"/>
                  <a:chExt cx="5597133" cy="559406"/>
                </a:xfrm>
              </p:grpSpPr>
              <p:sp>
                <p:nvSpPr>
                  <p:cNvPr id="5" name="Rectangle 4">
                    <a:extLst>
                      <a:ext uri="{FF2B5EF4-FFF2-40B4-BE49-F238E27FC236}">
                        <a16:creationId xmlns:a16="http://schemas.microsoft.com/office/drawing/2014/main" id="{D292564E-0275-4A27-AA53-626A69EE5CFA}"/>
                      </a:ext>
                    </a:extLst>
                  </p:cNvPr>
                  <p:cNvSpPr/>
                  <p:nvPr/>
                </p:nvSpPr>
                <p:spPr>
                  <a:xfrm>
                    <a:off x="1588957" y="1032911"/>
                    <a:ext cx="5219845" cy="559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A90D085-66CD-4F8E-AB28-062546CBE6DE}"/>
                      </a:ext>
                    </a:extLst>
                  </p:cNvPr>
                  <p:cNvSpPr txBox="1"/>
                  <p:nvPr/>
                </p:nvSpPr>
                <p:spPr>
                  <a:xfrm>
                    <a:off x="1458072" y="1047901"/>
                    <a:ext cx="5597133" cy="307777"/>
                  </a:xfrm>
                  <a:prstGeom prst="rect">
                    <a:avLst/>
                  </a:prstGeom>
                  <a:solidFill>
                    <a:schemeClr val="bg1"/>
                  </a:solidFill>
                  <a:ln>
                    <a:solidFill>
                      <a:schemeClr val="bg1"/>
                    </a:solidFill>
                  </a:ln>
                </p:spPr>
                <p:txBody>
                  <a:bodyPr wrap="square" rtlCol="0">
                    <a:spAutoFit/>
                  </a:bodyPr>
                  <a:lstStyle/>
                  <a:p>
                    <a:r>
                      <a:rPr lang="en-US" sz="1400" b="1" dirty="0">
                        <a:latin typeface="Arial Narrow" panose="020B0606020202030204" pitchFamily="34" charset="0"/>
                      </a:rPr>
                      <a:t>Children Generate Greater Valenced Representational Similarity Than Adults</a:t>
                    </a:r>
                  </a:p>
                </p:txBody>
              </p:sp>
            </p:grpSp>
          </p:grpSp>
          <p:sp>
            <p:nvSpPr>
              <p:cNvPr id="3" name="Rectangle 2">
                <a:extLst>
                  <a:ext uri="{FF2B5EF4-FFF2-40B4-BE49-F238E27FC236}">
                    <a16:creationId xmlns:a16="http://schemas.microsoft.com/office/drawing/2014/main" id="{7573875F-9DFD-470A-AEBC-7C51638CBCF5}"/>
                  </a:ext>
                </a:extLst>
              </p:cNvPr>
              <p:cNvSpPr/>
              <p:nvPr/>
            </p:nvSpPr>
            <p:spPr>
              <a:xfrm>
                <a:off x="2338467" y="3533775"/>
                <a:ext cx="2413416" cy="1432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161846B-DC9E-4126-A319-996C82EBC7ED}"/>
                </a:ext>
              </a:extLst>
            </p:cNvPr>
            <p:cNvGrpSpPr/>
            <p:nvPr/>
          </p:nvGrpSpPr>
          <p:grpSpPr>
            <a:xfrm>
              <a:off x="4737442" y="3686176"/>
              <a:ext cx="1075950" cy="1279962"/>
              <a:chOff x="4737442" y="3686176"/>
              <a:chExt cx="1075950" cy="1279962"/>
            </a:xfrm>
          </p:grpSpPr>
          <p:sp>
            <p:nvSpPr>
              <p:cNvPr id="9" name="Rectangle 8">
                <a:extLst>
                  <a:ext uri="{FF2B5EF4-FFF2-40B4-BE49-F238E27FC236}">
                    <a16:creationId xmlns:a16="http://schemas.microsoft.com/office/drawing/2014/main" id="{D1A5F775-B282-4058-927D-4831BEA0B4E2}"/>
                  </a:ext>
                </a:extLst>
              </p:cNvPr>
              <p:cNvSpPr/>
              <p:nvPr/>
            </p:nvSpPr>
            <p:spPr>
              <a:xfrm>
                <a:off x="4737442" y="3786188"/>
                <a:ext cx="647700" cy="117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D97E6CD-AA20-480E-BC8E-1610DD88FE46}"/>
                  </a:ext>
                </a:extLst>
              </p:cNvPr>
              <p:cNvSpPr/>
              <p:nvPr/>
            </p:nvSpPr>
            <p:spPr>
              <a:xfrm>
                <a:off x="5196089" y="3686176"/>
                <a:ext cx="378106" cy="117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FE458E1-782B-4EFC-9A5D-8FB2CF2AFC7D}"/>
                  </a:ext>
                </a:extLst>
              </p:cNvPr>
              <p:cNvSpPr/>
              <p:nvPr/>
            </p:nvSpPr>
            <p:spPr>
              <a:xfrm>
                <a:off x="5435286" y="3833814"/>
                <a:ext cx="378106" cy="380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2" name="Rectangle 11">
            <a:extLst>
              <a:ext uri="{FF2B5EF4-FFF2-40B4-BE49-F238E27FC236}">
                <a16:creationId xmlns:a16="http://schemas.microsoft.com/office/drawing/2014/main" id="{C00313A9-741A-49ED-8369-7E7C102BB693}"/>
              </a:ext>
            </a:extLst>
          </p:cNvPr>
          <p:cNvSpPr/>
          <p:nvPr/>
        </p:nvSpPr>
        <p:spPr>
          <a:xfrm>
            <a:off x="2428875" y="2788256"/>
            <a:ext cx="133350" cy="771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8718D4E-537E-409B-B759-F72BC28735D0}"/>
              </a:ext>
            </a:extLst>
          </p:cNvPr>
          <p:cNvSpPr/>
          <p:nvPr/>
        </p:nvSpPr>
        <p:spPr>
          <a:xfrm>
            <a:off x="2811294" y="3208011"/>
            <a:ext cx="133350" cy="771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CC1D3465-51C6-49D5-B53E-96FDB7D00D5C}"/>
              </a:ext>
            </a:extLst>
          </p:cNvPr>
          <p:cNvSpPr>
            <a:spLocks noGrp="1"/>
          </p:cNvSpPr>
          <p:nvPr>
            <p:ph type="title"/>
          </p:nvPr>
        </p:nvSpPr>
        <p:spPr>
          <a:xfrm>
            <a:off x="8052594" y="1009110"/>
            <a:ext cx="3667039" cy="1676603"/>
          </a:xfrm>
        </p:spPr>
        <p:txBody>
          <a:bodyPr>
            <a:normAutofit/>
          </a:bodyPr>
          <a:lstStyle/>
          <a:p>
            <a:pPr algn="ctr"/>
            <a:br>
              <a:rPr lang="en-US" sz="3700" dirty="0"/>
            </a:br>
            <a:r>
              <a:rPr lang="en-US" sz="3700" dirty="0"/>
              <a:t>Supported</a:t>
            </a:r>
          </a:p>
        </p:txBody>
      </p:sp>
      <p:sp>
        <p:nvSpPr>
          <p:cNvPr id="26" name="Content Placeholder 15">
            <a:extLst>
              <a:ext uri="{FF2B5EF4-FFF2-40B4-BE49-F238E27FC236}">
                <a16:creationId xmlns:a16="http://schemas.microsoft.com/office/drawing/2014/main" id="{847E8BBE-F920-40A3-BC3F-3A5C2ED55197}"/>
              </a:ext>
            </a:extLst>
          </p:cNvPr>
          <p:cNvSpPr>
            <a:spLocks noGrp="1"/>
          </p:cNvSpPr>
          <p:nvPr>
            <p:ph idx="1"/>
          </p:nvPr>
        </p:nvSpPr>
        <p:spPr>
          <a:xfrm>
            <a:off x="8045753" y="2908300"/>
            <a:ext cx="3667036" cy="3390294"/>
          </a:xfrm>
        </p:spPr>
        <p:txBody>
          <a:bodyPr>
            <a:normAutofit/>
          </a:bodyPr>
          <a:lstStyle/>
          <a:p>
            <a:r>
              <a:rPr lang="en-US" sz="1800" dirty="0"/>
              <a:t>Children also demonstrated greater affective pattern similarity relative to our neutral control, while adults did not seem to differentiate along affective lines.</a:t>
            </a:r>
          </a:p>
        </p:txBody>
      </p:sp>
      <p:pic>
        <p:nvPicPr>
          <p:cNvPr id="27" name="Picture 26">
            <a:extLst>
              <a:ext uri="{FF2B5EF4-FFF2-40B4-BE49-F238E27FC236}">
                <a16:creationId xmlns:a16="http://schemas.microsoft.com/office/drawing/2014/main" id="{326181C1-FAF4-46B3-BA30-5DC4988E1A7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509" b="92982" l="5000" r="97000">
                        <a14:foregroundMark x1="6333" y1="47953" x2="27333" y2="50292"/>
                        <a14:foregroundMark x1="27333" y1="50292" x2="65333" y2="45614"/>
                        <a14:foregroundMark x1="65333" y1="45614" x2="93333" y2="52047"/>
                        <a14:foregroundMark x1="95667" y1="50292" x2="95667" y2="50292"/>
                        <a14:foregroundMark x1="5333" y1="46199" x2="5333" y2="46199"/>
                        <a14:foregroundMark x1="51333" y1="8187" x2="51333" y2="8187"/>
                        <a14:foregroundMark x1="54667" y1="3509" x2="54667" y2="3509"/>
                        <a14:foregroundMark x1="54000" y1="93567" x2="54000" y2="93567"/>
                        <a14:foregroundMark x1="97000" y1="26901" x2="97000" y2="26901"/>
                      </a14:backgroundRemoval>
                    </a14:imgEffect>
                  </a14:imgLayer>
                </a14:imgProps>
              </a:ext>
            </a:extLst>
          </a:blip>
          <a:stretch>
            <a:fillRect/>
          </a:stretch>
        </p:blipFill>
        <p:spPr>
          <a:xfrm>
            <a:off x="8457163" y="194609"/>
            <a:ext cx="2857899" cy="1629002"/>
          </a:xfrm>
          <a:prstGeom prst="rect">
            <a:avLst/>
          </a:prstGeom>
        </p:spPr>
      </p:pic>
    </p:spTree>
    <p:extLst>
      <p:ext uri="{BB962C8B-B14F-4D97-AF65-F5344CB8AC3E}">
        <p14:creationId xmlns:p14="http://schemas.microsoft.com/office/powerpoint/2010/main" val="71919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D09A-A289-4B10-95E0-311424600E0C}"/>
              </a:ext>
            </a:extLst>
          </p:cNvPr>
          <p:cNvSpPr>
            <a:spLocks noGrp="1"/>
          </p:cNvSpPr>
          <p:nvPr>
            <p:ph type="title"/>
          </p:nvPr>
        </p:nvSpPr>
        <p:spPr>
          <a:xfrm>
            <a:off x="801099" y="1396289"/>
            <a:ext cx="4249006" cy="1325563"/>
          </a:xfrm>
        </p:spPr>
        <p:txBody>
          <a:bodyPr>
            <a:normAutofit fontScale="90000"/>
          </a:bodyPr>
          <a:lstStyle/>
          <a:p>
            <a:r>
              <a:rPr lang="en-US" dirty="0"/>
              <a:t>My Primary Research Interests</a:t>
            </a:r>
          </a:p>
        </p:txBody>
      </p:sp>
      <p:sp>
        <p:nvSpPr>
          <p:cNvPr id="3" name="Content Placeholder 2">
            <a:extLst>
              <a:ext uri="{FF2B5EF4-FFF2-40B4-BE49-F238E27FC236}">
                <a16:creationId xmlns:a16="http://schemas.microsoft.com/office/drawing/2014/main" id="{040BA47C-9D12-4C4F-8879-E833B1C31164}"/>
              </a:ext>
            </a:extLst>
          </p:cNvPr>
          <p:cNvSpPr>
            <a:spLocks noGrp="1"/>
          </p:cNvSpPr>
          <p:nvPr>
            <p:ph idx="1"/>
          </p:nvPr>
        </p:nvSpPr>
        <p:spPr>
          <a:xfrm>
            <a:off x="805544" y="2871982"/>
            <a:ext cx="4245428" cy="3181684"/>
          </a:xfrm>
        </p:spPr>
        <p:txBody>
          <a:bodyPr anchor="t">
            <a:normAutofit/>
          </a:bodyPr>
          <a:lstStyle/>
          <a:p>
            <a:r>
              <a:rPr lang="en-US" sz="1800" dirty="0"/>
              <a:t>Primarily interested in using naturalistic stimuli to study how context influences choices in people's self-regulatory behaviors and cognitions.</a:t>
            </a:r>
            <a:br>
              <a:rPr lang="en-US" sz="1800" dirty="0"/>
            </a:br>
            <a:endParaRPr lang="en-US" sz="1800" dirty="0"/>
          </a:p>
          <a:p>
            <a:r>
              <a:rPr lang="en-US" sz="1800" dirty="0"/>
              <a:t>Bridging a gap between regulation in the lab and out of the lab.</a:t>
            </a:r>
          </a:p>
        </p:txBody>
      </p:sp>
      <p:sp>
        <p:nvSpPr>
          <p:cNvPr id="12" name="Freeform: Shape 11">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A picture containing suit&#10;&#10;Description automatically generated">
            <a:extLst>
              <a:ext uri="{FF2B5EF4-FFF2-40B4-BE49-F238E27FC236}">
                <a16:creationId xmlns:a16="http://schemas.microsoft.com/office/drawing/2014/main" id="{85730E42-E836-46C5-BB90-961C188C4DB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418" b="9509"/>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4" name="Freeform: Shape 13">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erson wearing headphones and sitting at a desk with a computer&#10;&#10;Description automatically generated with medium confidence">
            <a:extLst>
              <a:ext uri="{FF2B5EF4-FFF2-40B4-BE49-F238E27FC236}">
                <a16:creationId xmlns:a16="http://schemas.microsoft.com/office/drawing/2014/main" id="{537A2BBE-5E89-4F23-AEC7-5CDF29B802F2}"/>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0909" r="3" b="3"/>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
        <p:nvSpPr>
          <p:cNvPr id="8" name="Slide Number Placeholder 7">
            <a:extLst>
              <a:ext uri="{FF2B5EF4-FFF2-40B4-BE49-F238E27FC236}">
                <a16:creationId xmlns:a16="http://schemas.microsoft.com/office/drawing/2014/main" id="{EA853DB2-3EB5-40B1-B48D-776F36AF2B66}"/>
              </a:ext>
            </a:extLst>
          </p:cNvPr>
          <p:cNvSpPr>
            <a:spLocks noGrp="1"/>
          </p:cNvSpPr>
          <p:nvPr>
            <p:ph type="sldNum" sz="quarter" idx="12"/>
          </p:nvPr>
        </p:nvSpPr>
        <p:spPr/>
        <p:txBody>
          <a:bodyPr/>
          <a:lstStyle/>
          <a:p>
            <a:fld id="{487BF82C-E13A-41E3-8FC7-D3379C9C34FC}" type="slidenum">
              <a:rPr lang="en-US" smtClean="0"/>
              <a:t>5</a:t>
            </a:fld>
            <a:endParaRPr lang="en-US" dirty="0"/>
          </a:p>
        </p:txBody>
      </p:sp>
    </p:spTree>
    <p:extLst>
      <p:ext uri="{BB962C8B-B14F-4D97-AF65-F5344CB8AC3E}">
        <p14:creationId xmlns:p14="http://schemas.microsoft.com/office/powerpoint/2010/main" val="389338409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4">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C1711415-D300-4A6D-B780-6692960FFFBB}"/>
              </a:ext>
            </a:extLst>
          </p:cNvPr>
          <p:cNvSpPr>
            <a:spLocks noGrp="1"/>
          </p:cNvSpPr>
          <p:nvPr>
            <p:ph type="sldNum" sz="quarter" idx="12"/>
          </p:nvPr>
        </p:nvSpPr>
        <p:spPr>
          <a:xfrm>
            <a:off x="10853928" y="6356350"/>
            <a:ext cx="704088" cy="365125"/>
          </a:xfrm>
        </p:spPr>
        <p:txBody>
          <a:bodyPr>
            <a:normAutofit/>
          </a:bodyPr>
          <a:lstStyle/>
          <a:p>
            <a:pPr algn="l">
              <a:spcAft>
                <a:spcPts val="600"/>
              </a:spcAft>
            </a:pPr>
            <a:fld id="{487BF82C-E13A-41E3-8FC7-D3379C9C34FC}" type="slidenum">
              <a:rPr lang="en-US">
                <a:solidFill>
                  <a:prstClr val="black">
                    <a:tint val="75000"/>
                  </a:prstClr>
                </a:solidFill>
              </a:rPr>
              <a:pPr algn="l">
                <a:spcAft>
                  <a:spcPts val="600"/>
                </a:spcAft>
              </a:pPr>
              <a:t>50</a:t>
            </a:fld>
            <a:endParaRPr lang="en-US" dirty="0">
              <a:solidFill>
                <a:prstClr val="black">
                  <a:tint val="75000"/>
                </a:prstClr>
              </a:solidFill>
            </a:endParaRPr>
          </a:p>
        </p:txBody>
      </p:sp>
      <p:grpSp>
        <p:nvGrpSpPr>
          <p:cNvPr id="7" name="Group 6">
            <a:extLst>
              <a:ext uri="{FF2B5EF4-FFF2-40B4-BE49-F238E27FC236}">
                <a16:creationId xmlns:a16="http://schemas.microsoft.com/office/drawing/2014/main" id="{2B943B58-B257-4E67-9EC5-51EABE624086}"/>
              </a:ext>
            </a:extLst>
          </p:cNvPr>
          <p:cNvGrpSpPr/>
          <p:nvPr/>
        </p:nvGrpSpPr>
        <p:grpSpPr>
          <a:xfrm>
            <a:off x="744142" y="1032911"/>
            <a:ext cx="6311063" cy="4746144"/>
            <a:chOff x="744142" y="1032911"/>
            <a:chExt cx="6311063" cy="4746144"/>
          </a:xfrm>
        </p:grpSpPr>
        <p:pic>
          <p:nvPicPr>
            <p:cNvPr id="20" name="Picture 19" descr="Chart, box and whisker chart&#10;&#10;Description automatically generated">
              <a:extLst>
                <a:ext uri="{FF2B5EF4-FFF2-40B4-BE49-F238E27FC236}">
                  <a16:creationId xmlns:a16="http://schemas.microsoft.com/office/drawing/2014/main" id="{2ECAE25D-27C3-4772-8D08-96924AB97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42" y="1078944"/>
              <a:ext cx="6064660" cy="4700111"/>
            </a:xfrm>
            <a:prstGeom prst="rect">
              <a:avLst/>
            </a:prstGeom>
            <a:effectLst/>
          </p:spPr>
        </p:pic>
        <p:grpSp>
          <p:nvGrpSpPr>
            <p:cNvPr id="6" name="Group 5">
              <a:extLst>
                <a:ext uri="{FF2B5EF4-FFF2-40B4-BE49-F238E27FC236}">
                  <a16:creationId xmlns:a16="http://schemas.microsoft.com/office/drawing/2014/main" id="{7BDE2E3F-793D-4B59-A90C-ECF71953FC20}"/>
                </a:ext>
              </a:extLst>
            </p:cNvPr>
            <p:cNvGrpSpPr/>
            <p:nvPr/>
          </p:nvGrpSpPr>
          <p:grpSpPr>
            <a:xfrm>
              <a:off x="1458072" y="1032911"/>
              <a:ext cx="5597133" cy="559406"/>
              <a:chOff x="1458072" y="1032911"/>
              <a:chExt cx="5597133" cy="559406"/>
            </a:xfrm>
          </p:grpSpPr>
          <p:sp>
            <p:nvSpPr>
              <p:cNvPr id="5" name="Rectangle 4">
                <a:extLst>
                  <a:ext uri="{FF2B5EF4-FFF2-40B4-BE49-F238E27FC236}">
                    <a16:creationId xmlns:a16="http://schemas.microsoft.com/office/drawing/2014/main" id="{D292564E-0275-4A27-AA53-626A69EE5CFA}"/>
                  </a:ext>
                </a:extLst>
              </p:cNvPr>
              <p:cNvSpPr/>
              <p:nvPr/>
            </p:nvSpPr>
            <p:spPr>
              <a:xfrm>
                <a:off x="1588957" y="1032911"/>
                <a:ext cx="5219845" cy="559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A90D085-66CD-4F8E-AB28-062546CBE6DE}"/>
                  </a:ext>
                </a:extLst>
              </p:cNvPr>
              <p:cNvSpPr txBox="1"/>
              <p:nvPr/>
            </p:nvSpPr>
            <p:spPr>
              <a:xfrm>
                <a:off x="1458072" y="1047901"/>
                <a:ext cx="5597133" cy="307777"/>
              </a:xfrm>
              <a:prstGeom prst="rect">
                <a:avLst/>
              </a:prstGeom>
              <a:solidFill>
                <a:schemeClr val="bg1"/>
              </a:solidFill>
              <a:ln>
                <a:solidFill>
                  <a:schemeClr val="bg1"/>
                </a:solidFill>
              </a:ln>
            </p:spPr>
            <p:txBody>
              <a:bodyPr wrap="square" rtlCol="0">
                <a:spAutoFit/>
              </a:bodyPr>
              <a:lstStyle/>
              <a:p>
                <a:r>
                  <a:rPr lang="en-US" sz="1400" b="1" dirty="0">
                    <a:latin typeface="Arial Narrow" panose="020B0606020202030204" pitchFamily="34" charset="0"/>
                  </a:rPr>
                  <a:t>Children Generate Greater Valenced Representational Similarity Than Adults</a:t>
                </a:r>
              </a:p>
            </p:txBody>
          </p:sp>
        </p:grpSp>
      </p:grpSp>
      <p:sp>
        <p:nvSpPr>
          <p:cNvPr id="16" name="Title 1">
            <a:extLst>
              <a:ext uri="{FF2B5EF4-FFF2-40B4-BE49-F238E27FC236}">
                <a16:creationId xmlns:a16="http://schemas.microsoft.com/office/drawing/2014/main" id="{470E9AAD-86FD-4514-AD4C-4A0F1DC48251}"/>
              </a:ext>
            </a:extLst>
          </p:cNvPr>
          <p:cNvSpPr>
            <a:spLocks noGrp="1"/>
          </p:cNvSpPr>
          <p:nvPr>
            <p:ph type="title"/>
          </p:nvPr>
        </p:nvSpPr>
        <p:spPr>
          <a:xfrm>
            <a:off x="8052594" y="1009110"/>
            <a:ext cx="3667039" cy="1676603"/>
          </a:xfrm>
        </p:spPr>
        <p:txBody>
          <a:bodyPr>
            <a:normAutofit/>
          </a:bodyPr>
          <a:lstStyle/>
          <a:p>
            <a:pPr algn="ctr"/>
            <a:br>
              <a:rPr lang="en-US" sz="3700" dirty="0"/>
            </a:br>
            <a:r>
              <a:rPr lang="en-US" sz="3700" dirty="0"/>
              <a:t>Supported</a:t>
            </a:r>
          </a:p>
        </p:txBody>
      </p:sp>
      <p:sp>
        <p:nvSpPr>
          <p:cNvPr id="17" name="Content Placeholder 15">
            <a:extLst>
              <a:ext uri="{FF2B5EF4-FFF2-40B4-BE49-F238E27FC236}">
                <a16:creationId xmlns:a16="http://schemas.microsoft.com/office/drawing/2014/main" id="{B0BE834D-8ED4-4A6E-84D3-5B9F1654F3BC}"/>
              </a:ext>
            </a:extLst>
          </p:cNvPr>
          <p:cNvSpPr>
            <a:spLocks noGrp="1"/>
          </p:cNvSpPr>
          <p:nvPr>
            <p:ph idx="1"/>
          </p:nvPr>
        </p:nvSpPr>
        <p:spPr>
          <a:xfrm>
            <a:off x="8045753" y="2908300"/>
            <a:ext cx="3667036" cy="3390294"/>
          </a:xfrm>
        </p:spPr>
        <p:txBody>
          <a:bodyPr>
            <a:normAutofit/>
          </a:bodyPr>
          <a:lstStyle/>
          <a:p>
            <a:r>
              <a:rPr lang="en-US" sz="1800" dirty="0"/>
              <a:t>Children also demonstrated greater affective pattern similarity relative to our neutral control, while adults did not seem to differentiate along affective lines.</a:t>
            </a:r>
          </a:p>
        </p:txBody>
      </p:sp>
      <p:pic>
        <p:nvPicPr>
          <p:cNvPr id="18" name="Picture 17">
            <a:extLst>
              <a:ext uri="{FF2B5EF4-FFF2-40B4-BE49-F238E27FC236}">
                <a16:creationId xmlns:a16="http://schemas.microsoft.com/office/drawing/2014/main" id="{B0EB5CAF-2E75-4E10-B2CE-3E0EF4B9576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509" b="92982" l="5000" r="97000">
                        <a14:foregroundMark x1="6333" y1="47953" x2="27333" y2="50292"/>
                        <a14:foregroundMark x1="27333" y1="50292" x2="65333" y2="45614"/>
                        <a14:foregroundMark x1="65333" y1="45614" x2="93333" y2="52047"/>
                        <a14:foregroundMark x1="95667" y1="50292" x2="95667" y2="50292"/>
                        <a14:foregroundMark x1="5333" y1="46199" x2="5333" y2="46199"/>
                        <a14:foregroundMark x1="51333" y1="8187" x2="51333" y2="8187"/>
                        <a14:foregroundMark x1="54667" y1="3509" x2="54667" y2="3509"/>
                        <a14:foregroundMark x1="54000" y1="93567" x2="54000" y2="93567"/>
                        <a14:foregroundMark x1="97000" y1="26901" x2="97000" y2="26901"/>
                      </a14:backgroundRemoval>
                    </a14:imgEffect>
                  </a14:imgLayer>
                </a14:imgProps>
              </a:ext>
            </a:extLst>
          </a:blip>
          <a:stretch>
            <a:fillRect/>
          </a:stretch>
        </p:blipFill>
        <p:spPr>
          <a:xfrm>
            <a:off x="8457163" y="194609"/>
            <a:ext cx="2857899" cy="1629002"/>
          </a:xfrm>
          <a:prstGeom prst="rect">
            <a:avLst/>
          </a:prstGeom>
        </p:spPr>
      </p:pic>
    </p:spTree>
    <p:extLst>
      <p:ext uri="{BB962C8B-B14F-4D97-AF65-F5344CB8AC3E}">
        <p14:creationId xmlns:p14="http://schemas.microsoft.com/office/powerpoint/2010/main" val="56452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433C8-F3DD-467C-B7E2-E0886545FC21}"/>
              </a:ext>
            </a:extLst>
          </p:cNvPr>
          <p:cNvSpPr>
            <a:spLocks noGrp="1"/>
          </p:cNvSpPr>
          <p:nvPr>
            <p:ph type="title"/>
          </p:nvPr>
        </p:nvSpPr>
        <p:spPr>
          <a:xfrm>
            <a:off x="597414" y="1029205"/>
            <a:ext cx="3505495" cy="1622321"/>
          </a:xfrm>
        </p:spPr>
        <p:txBody>
          <a:bodyPr>
            <a:normAutofit/>
          </a:bodyPr>
          <a:lstStyle/>
          <a:p>
            <a:pPr algn="ctr"/>
            <a:br>
              <a:rPr lang="en-US" dirty="0"/>
            </a:br>
            <a:r>
              <a:rPr lang="en-US" dirty="0"/>
              <a:t>Supported</a:t>
            </a:r>
          </a:p>
        </p:txBody>
      </p:sp>
      <p:sp>
        <p:nvSpPr>
          <p:cNvPr id="3" name="Content Placeholder 2">
            <a:extLst>
              <a:ext uri="{FF2B5EF4-FFF2-40B4-BE49-F238E27FC236}">
                <a16:creationId xmlns:a16="http://schemas.microsoft.com/office/drawing/2014/main" id="{2E94A6B7-8109-4D4C-8FE5-B57914F62B35}"/>
              </a:ext>
            </a:extLst>
          </p:cNvPr>
          <p:cNvSpPr>
            <a:spLocks noGrp="1"/>
          </p:cNvSpPr>
          <p:nvPr>
            <p:ph idx="1"/>
          </p:nvPr>
        </p:nvSpPr>
        <p:spPr>
          <a:xfrm>
            <a:off x="642151" y="2753493"/>
            <a:ext cx="3505494" cy="3785419"/>
          </a:xfrm>
        </p:spPr>
        <p:txBody>
          <a:bodyPr>
            <a:normAutofit/>
          </a:bodyPr>
          <a:lstStyle/>
          <a:p>
            <a:r>
              <a:rPr lang="en-US" sz="2000" dirty="0"/>
              <a:t> Adults demonstrated no ROI differences while children demonstrated differences between the vmPFC and each subcortical structure</a:t>
            </a:r>
          </a:p>
        </p:txBody>
      </p:sp>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 box and whisker chart&#10;&#10;Description automatically generated">
            <a:extLst>
              <a:ext uri="{FF2B5EF4-FFF2-40B4-BE49-F238E27FC236}">
                <a16:creationId xmlns:a16="http://schemas.microsoft.com/office/drawing/2014/main" id="{B71912E7-8408-4CEC-BE68-1C76718BE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170128"/>
            <a:ext cx="6019331" cy="4514498"/>
          </a:xfrm>
          <a:prstGeom prst="rect">
            <a:avLst/>
          </a:prstGeom>
          <a:effectLst/>
        </p:spPr>
      </p:pic>
      <p:sp>
        <p:nvSpPr>
          <p:cNvPr id="14" name="Slide Number Placeholder 13">
            <a:extLst>
              <a:ext uri="{FF2B5EF4-FFF2-40B4-BE49-F238E27FC236}">
                <a16:creationId xmlns:a16="http://schemas.microsoft.com/office/drawing/2014/main" id="{55D46F76-BF1C-47AF-9FBE-C2163417BE24}"/>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303030"/>
                </a:solidFill>
              </a:rPr>
              <a:pPr>
                <a:spcAft>
                  <a:spcPts val="600"/>
                </a:spcAft>
              </a:pPr>
              <a:t>51</a:t>
            </a:fld>
            <a:endParaRPr lang="en-US" dirty="0">
              <a:solidFill>
                <a:srgbClr val="303030"/>
              </a:solidFill>
            </a:endParaRPr>
          </a:p>
        </p:txBody>
      </p:sp>
      <p:sp>
        <p:nvSpPr>
          <p:cNvPr id="8" name="Rectangle 7">
            <a:extLst>
              <a:ext uri="{FF2B5EF4-FFF2-40B4-BE49-F238E27FC236}">
                <a16:creationId xmlns:a16="http://schemas.microsoft.com/office/drawing/2014/main" id="{7B1EA251-EB94-47CA-AB37-9CE959D489EF}"/>
              </a:ext>
            </a:extLst>
          </p:cNvPr>
          <p:cNvSpPr/>
          <p:nvPr/>
        </p:nvSpPr>
        <p:spPr>
          <a:xfrm>
            <a:off x="6789683" y="1516754"/>
            <a:ext cx="2611492" cy="3373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07C2EE0-9C54-4428-8BE9-A5AB981B90E3}"/>
              </a:ext>
            </a:extLst>
          </p:cNvPr>
          <p:cNvSpPr/>
          <p:nvPr/>
        </p:nvSpPr>
        <p:spPr>
          <a:xfrm>
            <a:off x="6096000" y="1170128"/>
            <a:ext cx="5257800" cy="487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88F4F42-C154-415E-935F-DB3CE79C610F}"/>
              </a:ext>
            </a:extLst>
          </p:cNvPr>
          <p:cNvPicPr>
            <a:picLocks noChangeAspect="1"/>
          </p:cNvPicPr>
          <p:nvPr/>
        </p:nvPicPr>
        <p:blipFill>
          <a:blip r:embed="rId4"/>
          <a:stretch>
            <a:fillRect/>
          </a:stretch>
        </p:blipFill>
        <p:spPr>
          <a:xfrm>
            <a:off x="6106092" y="1048870"/>
            <a:ext cx="5460397" cy="377985"/>
          </a:xfrm>
          <a:prstGeom prst="rect">
            <a:avLst/>
          </a:prstGeom>
        </p:spPr>
      </p:pic>
      <p:sp>
        <p:nvSpPr>
          <p:cNvPr id="6" name="Rectangle 5">
            <a:extLst>
              <a:ext uri="{FF2B5EF4-FFF2-40B4-BE49-F238E27FC236}">
                <a16:creationId xmlns:a16="http://schemas.microsoft.com/office/drawing/2014/main" id="{AD5F6D6B-D533-4684-BD67-5055B2C97139}"/>
              </a:ext>
            </a:extLst>
          </p:cNvPr>
          <p:cNvSpPr/>
          <p:nvPr/>
        </p:nvSpPr>
        <p:spPr>
          <a:xfrm>
            <a:off x="9344025" y="3796225"/>
            <a:ext cx="1028700" cy="109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0F533CF-0BCA-49B7-9AFC-A9065A1CC388}"/>
              </a:ext>
            </a:extLst>
          </p:cNvPr>
          <p:cNvSpPr/>
          <p:nvPr/>
        </p:nvSpPr>
        <p:spPr>
          <a:xfrm>
            <a:off x="9151620" y="2324100"/>
            <a:ext cx="1335405" cy="2200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48321D1-4CFC-4952-AA5E-F0649538720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18" b="92982" l="2740" r="97260">
                        <a14:foregroundMark x1="5137" y1="39181" x2="50685" y2="57895"/>
                        <a14:foregroundMark x1="50685" y1="57895" x2="71575" y2="57895"/>
                        <a14:foregroundMark x1="71575" y1="57895" x2="89041" y2="53801"/>
                        <a14:foregroundMark x1="89041" y1="53801" x2="91781" y2="35088"/>
                        <a14:foregroundMark x1="96918" y1="37427" x2="96918" y2="37427"/>
                        <a14:foregroundMark x1="3082" y1="36257" x2="3082" y2="36257"/>
                        <a14:foregroundMark x1="54110" y1="7018" x2="54110" y2="7018"/>
                        <a14:foregroundMark x1="54452" y1="93567" x2="54452" y2="93567"/>
                        <a14:foregroundMark x1="97260" y1="27485" x2="97260" y2="27485"/>
                      </a14:backgroundRemoval>
                    </a14:imgEffect>
                  </a14:imgLayer>
                </a14:imgProps>
              </a:ext>
            </a:extLst>
          </a:blip>
          <a:stretch>
            <a:fillRect/>
          </a:stretch>
        </p:blipFill>
        <p:spPr>
          <a:xfrm>
            <a:off x="1010832" y="214704"/>
            <a:ext cx="2781688" cy="1629002"/>
          </a:xfrm>
          <a:prstGeom prst="rect">
            <a:avLst/>
          </a:prstGeom>
        </p:spPr>
      </p:pic>
      <p:grpSp>
        <p:nvGrpSpPr>
          <p:cNvPr id="11" name="Group 10">
            <a:extLst>
              <a:ext uri="{FF2B5EF4-FFF2-40B4-BE49-F238E27FC236}">
                <a16:creationId xmlns:a16="http://schemas.microsoft.com/office/drawing/2014/main" id="{8F9972D6-9F7F-4D2D-A2CE-8A6514192DF8}"/>
              </a:ext>
            </a:extLst>
          </p:cNvPr>
          <p:cNvGrpSpPr/>
          <p:nvPr/>
        </p:nvGrpSpPr>
        <p:grpSpPr>
          <a:xfrm>
            <a:off x="456934" y="5123258"/>
            <a:ext cx="3889484" cy="947035"/>
            <a:chOff x="406237" y="4828290"/>
            <a:chExt cx="3889484" cy="947035"/>
          </a:xfrm>
        </p:grpSpPr>
        <p:pic>
          <p:nvPicPr>
            <p:cNvPr id="10" name="Picture 9">
              <a:extLst>
                <a:ext uri="{FF2B5EF4-FFF2-40B4-BE49-F238E27FC236}">
                  <a16:creationId xmlns:a16="http://schemas.microsoft.com/office/drawing/2014/main" id="{8C73F8FC-69B8-4918-B6B4-428EE1A1F94F}"/>
                </a:ext>
              </a:extLst>
            </p:cNvPr>
            <p:cNvPicPr>
              <a:picLocks noChangeAspect="1"/>
            </p:cNvPicPr>
            <p:nvPr/>
          </p:nvPicPr>
          <p:blipFill rotWithShape="1">
            <a:blip r:embed="rId7"/>
            <a:srcRect t="34961" b="32221"/>
            <a:stretch/>
          </p:blipFill>
          <p:spPr>
            <a:xfrm>
              <a:off x="1598557" y="4886325"/>
              <a:ext cx="1401817" cy="889000"/>
            </a:xfrm>
            <a:prstGeom prst="rect">
              <a:avLst/>
            </a:prstGeom>
          </p:spPr>
        </p:pic>
        <p:pic>
          <p:nvPicPr>
            <p:cNvPr id="17" name="Picture 16">
              <a:extLst>
                <a:ext uri="{FF2B5EF4-FFF2-40B4-BE49-F238E27FC236}">
                  <a16:creationId xmlns:a16="http://schemas.microsoft.com/office/drawing/2014/main" id="{1B0A1834-0E71-4C8E-8C1A-3E1FBDD9389A}"/>
                </a:ext>
              </a:extLst>
            </p:cNvPr>
            <p:cNvPicPr>
              <a:picLocks noChangeAspect="1"/>
            </p:cNvPicPr>
            <p:nvPr/>
          </p:nvPicPr>
          <p:blipFill rotWithShape="1">
            <a:blip r:embed="rId7"/>
            <a:srcRect t="67182"/>
            <a:stretch/>
          </p:blipFill>
          <p:spPr>
            <a:xfrm>
              <a:off x="2893904" y="4857307"/>
              <a:ext cx="1401817" cy="889000"/>
            </a:xfrm>
            <a:prstGeom prst="rect">
              <a:avLst/>
            </a:prstGeom>
          </p:spPr>
        </p:pic>
        <p:pic>
          <p:nvPicPr>
            <p:cNvPr id="18" name="Picture 17">
              <a:extLst>
                <a:ext uri="{FF2B5EF4-FFF2-40B4-BE49-F238E27FC236}">
                  <a16:creationId xmlns:a16="http://schemas.microsoft.com/office/drawing/2014/main" id="{7CFCCAD6-017C-4FBE-BBCD-36F52BB3B19D}"/>
                </a:ext>
              </a:extLst>
            </p:cNvPr>
            <p:cNvPicPr>
              <a:picLocks noChangeAspect="1"/>
            </p:cNvPicPr>
            <p:nvPr/>
          </p:nvPicPr>
          <p:blipFill rotWithShape="1">
            <a:blip r:embed="rId7"/>
            <a:srcRect b="65039"/>
            <a:stretch/>
          </p:blipFill>
          <p:spPr>
            <a:xfrm>
              <a:off x="406237" y="4828290"/>
              <a:ext cx="1401817" cy="947035"/>
            </a:xfrm>
            <a:prstGeom prst="rect">
              <a:avLst/>
            </a:prstGeom>
          </p:spPr>
        </p:pic>
      </p:grpSp>
    </p:spTree>
    <p:extLst>
      <p:ext uri="{BB962C8B-B14F-4D97-AF65-F5344CB8AC3E}">
        <p14:creationId xmlns:p14="http://schemas.microsoft.com/office/powerpoint/2010/main" val="1805805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 box and whisker chart&#10;&#10;Description automatically generated">
            <a:extLst>
              <a:ext uri="{FF2B5EF4-FFF2-40B4-BE49-F238E27FC236}">
                <a16:creationId xmlns:a16="http://schemas.microsoft.com/office/drawing/2014/main" id="{B71912E7-8408-4CEC-BE68-1C76718BE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170128"/>
            <a:ext cx="6019331" cy="4514498"/>
          </a:xfrm>
          <a:prstGeom prst="rect">
            <a:avLst/>
          </a:prstGeom>
          <a:effectLst/>
        </p:spPr>
      </p:pic>
      <p:sp>
        <p:nvSpPr>
          <p:cNvPr id="14" name="Slide Number Placeholder 13">
            <a:extLst>
              <a:ext uri="{FF2B5EF4-FFF2-40B4-BE49-F238E27FC236}">
                <a16:creationId xmlns:a16="http://schemas.microsoft.com/office/drawing/2014/main" id="{55D46F76-BF1C-47AF-9FBE-C2163417BE24}"/>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303030"/>
                </a:solidFill>
              </a:rPr>
              <a:pPr>
                <a:spcAft>
                  <a:spcPts val="600"/>
                </a:spcAft>
              </a:pPr>
              <a:t>52</a:t>
            </a:fld>
            <a:endParaRPr lang="en-US" dirty="0">
              <a:solidFill>
                <a:srgbClr val="303030"/>
              </a:solidFill>
            </a:endParaRPr>
          </a:p>
        </p:txBody>
      </p:sp>
      <p:sp>
        <p:nvSpPr>
          <p:cNvPr id="8" name="Rectangle 7">
            <a:extLst>
              <a:ext uri="{FF2B5EF4-FFF2-40B4-BE49-F238E27FC236}">
                <a16:creationId xmlns:a16="http://schemas.microsoft.com/office/drawing/2014/main" id="{7B1EA251-EB94-47CA-AB37-9CE959D489EF}"/>
              </a:ext>
            </a:extLst>
          </p:cNvPr>
          <p:cNvSpPr/>
          <p:nvPr/>
        </p:nvSpPr>
        <p:spPr>
          <a:xfrm>
            <a:off x="6789683" y="1516754"/>
            <a:ext cx="2611492" cy="3373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07C2EE0-9C54-4428-8BE9-A5AB981B90E3}"/>
              </a:ext>
            </a:extLst>
          </p:cNvPr>
          <p:cNvSpPr/>
          <p:nvPr/>
        </p:nvSpPr>
        <p:spPr>
          <a:xfrm>
            <a:off x="6096000" y="1170128"/>
            <a:ext cx="5257800" cy="487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88F4F42-C154-415E-935F-DB3CE79C610F}"/>
              </a:ext>
            </a:extLst>
          </p:cNvPr>
          <p:cNvPicPr>
            <a:picLocks noChangeAspect="1"/>
          </p:cNvPicPr>
          <p:nvPr/>
        </p:nvPicPr>
        <p:blipFill>
          <a:blip r:embed="rId4"/>
          <a:stretch>
            <a:fillRect/>
          </a:stretch>
        </p:blipFill>
        <p:spPr>
          <a:xfrm>
            <a:off x="6106092" y="1048870"/>
            <a:ext cx="5460397" cy="377985"/>
          </a:xfrm>
          <a:prstGeom prst="rect">
            <a:avLst/>
          </a:prstGeom>
        </p:spPr>
      </p:pic>
      <p:sp>
        <p:nvSpPr>
          <p:cNvPr id="6" name="Rectangle 5">
            <a:extLst>
              <a:ext uri="{FF2B5EF4-FFF2-40B4-BE49-F238E27FC236}">
                <a16:creationId xmlns:a16="http://schemas.microsoft.com/office/drawing/2014/main" id="{AD5F6D6B-D533-4684-BD67-5055B2C97139}"/>
              </a:ext>
            </a:extLst>
          </p:cNvPr>
          <p:cNvSpPr/>
          <p:nvPr/>
        </p:nvSpPr>
        <p:spPr>
          <a:xfrm>
            <a:off x="9344025" y="3796225"/>
            <a:ext cx="1028700" cy="109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0F533CF-0BCA-49B7-9AFC-A9065A1CC388}"/>
              </a:ext>
            </a:extLst>
          </p:cNvPr>
          <p:cNvSpPr/>
          <p:nvPr/>
        </p:nvSpPr>
        <p:spPr>
          <a:xfrm>
            <a:off x="9870259" y="3719514"/>
            <a:ext cx="616766" cy="804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1A97D7E8-BBEA-4C20-A63B-4BDEEECAE7EF}"/>
              </a:ext>
            </a:extLst>
          </p:cNvPr>
          <p:cNvSpPr>
            <a:spLocks noGrp="1"/>
          </p:cNvSpPr>
          <p:nvPr>
            <p:ph type="title"/>
          </p:nvPr>
        </p:nvSpPr>
        <p:spPr>
          <a:xfrm>
            <a:off x="597414" y="1029205"/>
            <a:ext cx="3505495" cy="1622321"/>
          </a:xfrm>
        </p:spPr>
        <p:txBody>
          <a:bodyPr>
            <a:normAutofit/>
          </a:bodyPr>
          <a:lstStyle/>
          <a:p>
            <a:pPr algn="ctr"/>
            <a:br>
              <a:rPr lang="en-US" dirty="0"/>
            </a:br>
            <a:r>
              <a:rPr lang="en-US" dirty="0"/>
              <a:t>Supported</a:t>
            </a:r>
          </a:p>
        </p:txBody>
      </p:sp>
      <p:sp>
        <p:nvSpPr>
          <p:cNvPr id="19" name="Content Placeholder 2">
            <a:extLst>
              <a:ext uri="{FF2B5EF4-FFF2-40B4-BE49-F238E27FC236}">
                <a16:creationId xmlns:a16="http://schemas.microsoft.com/office/drawing/2014/main" id="{AD3C3D40-F43C-405B-95EE-AC3B9A2E341C}"/>
              </a:ext>
            </a:extLst>
          </p:cNvPr>
          <p:cNvSpPr>
            <a:spLocks noGrp="1"/>
          </p:cNvSpPr>
          <p:nvPr>
            <p:ph idx="1"/>
          </p:nvPr>
        </p:nvSpPr>
        <p:spPr>
          <a:xfrm>
            <a:off x="642151" y="2753493"/>
            <a:ext cx="3505494" cy="3785419"/>
          </a:xfrm>
        </p:spPr>
        <p:txBody>
          <a:bodyPr>
            <a:normAutofit/>
          </a:bodyPr>
          <a:lstStyle/>
          <a:p>
            <a:r>
              <a:rPr lang="en-US" sz="2000" dirty="0"/>
              <a:t> Adults demonstrated no ROI differences while children demonstrated differences between the vmPFC and each subcortical structure</a:t>
            </a:r>
          </a:p>
        </p:txBody>
      </p:sp>
      <p:pic>
        <p:nvPicPr>
          <p:cNvPr id="21" name="Picture 20">
            <a:extLst>
              <a:ext uri="{FF2B5EF4-FFF2-40B4-BE49-F238E27FC236}">
                <a16:creationId xmlns:a16="http://schemas.microsoft.com/office/drawing/2014/main" id="{808230A1-444F-42B6-BEFB-50ED68609F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18" b="92982" l="2740" r="97260">
                        <a14:foregroundMark x1="5137" y1="39181" x2="50685" y2="57895"/>
                        <a14:foregroundMark x1="50685" y1="57895" x2="71575" y2="57895"/>
                        <a14:foregroundMark x1="71575" y1="57895" x2="89041" y2="53801"/>
                        <a14:foregroundMark x1="89041" y1="53801" x2="91781" y2="35088"/>
                        <a14:foregroundMark x1="96918" y1="37427" x2="96918" y2="37427"/>
                        <a14:foregroundMark x1="3082" y1="36257" x2="3082" y2="36257"/>
                        <a14:foregroundMark x1="54110" y1="7018" x2="54110" y2="7018"/>
                        <a14:foregroundMark x1="54452" y1="93567" x2="54452" y2="93567"/>
                        <a14:foregroundMark x1="97260" y1="27485" x2="97260" y2="27485"/>
                      </a14:backgroundRemoval>
                    </a14:imgEffect>
                  </a14:imgLayer>
                </a14:imgProps>
              </a:ext>
            </a:extLst>
          </a:blip>
          <a:stretch>
            <a:fillRect/>
          </a:stretch>
        </p:blipFill>
        <p:spPr>
          <a:xfrm>
            <a:off x="1010832" y="214704"/>
            <a:ext cx="2781688" cy="1629002"/>
          </a:xfrm>
          <a:prstGeom prst="rect">
            <a:avLst/>
          </a:prstGeom>
        </p:spPr>
      </p:pic>
      <p:grpSp>
        <p:nvGrpSpPr>
          <p:cNvPr id="23" name="Group 22">
            <a:extLst>
              <a:ext uri="{FF2B5EF4-FFF2-40B4-BE49-F238E27FC236}">
                <a16:creationId xmlns:a16="http://schemas.microsoft.com/office/drawing/2014/main" id="{4052411E-6C14-4443-8663-6A7CE28B4591}"/>
              </a:ext>
            </a:extLst>
          </p:cNvPr>
          <p:cNvGrpSpPr/>
          <p:nvPr/>
        </p:nvGrpSpPr>
        <p:grpSpPr>
          <a:xfrm>
            <a:off x="456934" y="5123258"/>
            <a:ext cx="3889484" cy="947035"/>
            <a:chOff x="406237" y="4828290"/>
            <a:chExt cx="3889484" cy="947035"/>
          </a:xfrm>
        </p:grpSpPr>
        <p:pic>
          <p:nvPicPr>
            <p:cNvPr id="24" name="Picture 23">
              <a:extLst>
                <a:ext uri="{FF2B5EF4-FFF2-40B4-BE49-F238E27FC236}">
                  <a16:creationId xmlns:a16="http://schemas.microsoft.com/office/drawing/2014/main" id="{8A75DDD3-B430-4520-A52D-299BC54DDA58}"/>
                </a:ext>
              </a:extLst>
            </p:cNvPr>
            <p:cNvPicPr>
              <a:picLocks noChangeAspect="1"/>
            </p:cNvPicPr>
            <p:nvPr/>
          </p:nvPicPr>
          <p:blipFill rotWithShape="1">
            <a:blip r:embed="rId7"/>
            <a:srcRect t="34961" b="32221"/>
            <a:stretch/>
          </p:blipFill>
          <p:spPr>
            <a:xfrm>
              <a:off x="1598557" y="4886325"/>
              <a:ext cx="1401817" cy="889000"/>
            </a:xfrm>
            <a:prstGeom prst="rect">
              <a:avLst/>
            </a:prstGeom>
          </p:spPr>
        </p:pic>
        <p:pic>
          <p:nvPicPr>
            <p:cNvPr id="25" name="Picture 24">
              <a:extLst>
                <a:ext uri="{FF2B5EF4-FFF2-40B4-BE49-F238E27FC236}">
                  <a16:creationId xmlns:a16="http://schemas.microsoft.com/office/drawing/2014/main" id="{F7164F5C-FC7D-4590-9367-D8B8E0D49C8F}"/>
                </a:ext>
              </a:extLst>
            </p:cNvPr>
            <p:cNvPicPr>
              <a:picLocks noChangeAspect="1"/>
            </p:cNvPicPr>
            <p:nvPr/>
          </p:nvPicPr>
          <p:blipFill rotWithShape="1">
            <a:blip r:embed="rId7"/>
            <a:srcRect t="67182"/>
            <a:stretch/>
          </p:blipFill>
          <p:spPr>
            <a:xfrm>
              <a:off x="2893904" y="4857307"/>
              <a:ext cx="1401817" cy="889000"/>
            </a:xfrm>
            <a:prstGeom prst="rect">
              <a:avLst/>
            </a:prstGeom>
          </p:spPr>
        </p:pic>
        <p:pic>
          <p:nvPicPr>
            <p:cNvPr id="26" name="Picture 25">
              <a:extLst>
                <a:ext uri="{FF2B5EF4-FFF2-40B4-BE49-F238E27FC236}">
                  <a16:creationId xmlns:a16="http://schemas.microsoft.com/office/drawing/2014/main" id="{65CFF457-69A0-45C6-AFA7-51DB7489EB86}"/>
                </a:ext>
              </a:extLst>
            </p:cNvPr>
            <p:cNvPicPr>
              <a:picLocks noChangeAspect="1"/>
            </p:cNvPicPr>
            <p:nvPr/>
          </p:nvPicPr>
          <p:blipFill rotWithShape="1">
            <a:blip r:embed="rId7"/>
            <a:srcRect b="65039"/>
            <a:stretch/>
          </p:blipFill>
          <p:spPr>
            <a:xfrm>
              <a:off x="406237" y="4828290"/>
              <a:ext cx="1401817" cy="947035"/>
            </a:xfrm>
            <a:prstGeom prst="rect">
              <a:avLst/>
            </a:prstGeom>
          </p:spPr>
        </p:pic>
      </p:grpSp>
    </p:spTree>
    <p:extLst>
      <p:ext uri="{BB962C8B-B14F-4D97-AF65-F5344CB8AC3E}">
        <p14:creationId xmlns:p14="http://schemas.microsoft.com/office/powerpoint/2010/main" val="2056784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 box and whisker chart&#10;&#10;Description automatically generated">
            <a:extLst>
              <a:ext uri="{FF2B5EF4-FFF2-40B4-BE49-F238E27FC236}">
                <a16:creationId xmlns:a16="http://schemas.microsoft.com/office/drawing/2014/main" id="{B71912E7-8408-4CEC-BE68-1C76718BE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170128"/>
            <a:ext cx="6019331" cy="4514498"/>
          </a:xfrm>
          <a:prstGeom prst="rect">
            <a:avLst/>
          </a:prstGeom>
          <a:effectLst/>
        </p:spPr>
      </p:pic>
      <p:sp>
        <p:nvSpPr>
          <p:cNvPr id="14" name="Slide Number Placeholder 13">
            <a:extLst>
              <a:ext uri="{FF2B5EF4-FFF2-40B4-BE49-F238E27FC236}">
                <a16:creationId xmlns:a16="http://schemas.microsoft.com/office/drawing/2014/main" id="{55D46F76-BF1C-47AF-9FBE-C2163417BE24}"/>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303030"/>
                </a:solidFill>
              </a:rPr>
              <a:pPr>
                <a:spcAft>
                  <a:spcPts val="600"/>
                </a:spcAft>
              </a:pPr>
              <a:t>53</a:t>
            </a:fld>
            <a:endParaRPr lang="en-US" dirty="0">
              <a:solidFill>
                <a:srgbClr val="303030"/>
              </a:solidFill>
            </a:endParaRPr>
          </a:p>
        </p:txBody>
      </p:sp>
      <p:sp>
        <p:nvSpPr>
          <p:cNvPr id="8" name="Rectangle 7">
            <a:extLst>
              <a:ext uri="{FF2B5EF4-FFF2-40B4-BE49-F238E27FC236}">
                <a16:creationId xmlns:a16="http://schemas.microsoft.com/office/drawing/2014/main" id="{7B1EA251-EB94-47CA-AB37-9CE959D489EF}"/>
              </a:ext>
            </a:extLst>
          </p:cNvPr>
          <p:cNvSpPr/>
          <p:nvPr/>
        </p:nvSpPr>
        <p:spPr>
          <a:xfrm>
            <a:off x="6789683" y="3535680"/>
            <a:ext cx="2611492" cy="1354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07C2EE0-9C54-4428-8BE9-A5AB981B90E3}"/>
              </a:ext>
            </a:extLst>
          </p:cNvPr>
          <p:cNvSpPr/>
          <p:nvPr/>
        </p:nvSpPr>
        <p:spPr>
          <a:xfrm>
            <a:off x="6096000" y="1170128"/>
            <a:ext cx="5257800" cy="487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88F4F42-C154-415E-935F-DB3CE79C610F}"/>
              </a:ext>
            </a:extLst>
          </p:cNvPr>
          <p:cNvPicPr>
            <a:picLocks noChangeAspect="1"/>
          </p:cNvPicPr>
          <p:nvPr/>
        </p:nvPicPr>
        <p:blipFill>
          <a:blip r:embed="rId4"/>
          <a:stretch>
            <a:fillRect/>
          </a:stretch>
        </p:blipFill>
        <p:spPr>
          <a:xfrm>
            <a:off x="6106092" y="1048870"/>
            <a:ext cx="5460397" cy="377985"/>
          </a:xfrm>
          <a:prstGeom prst="rect">
            <a:avLst/>
          </a:prstGeom>
        </p:spPr>
      </p:pic>
      <p:sp>
        <p:nvSpPr>
          <p:cNvPr id="6" name="Rectangle 5">
            <a:extLst>
              <a:ext uri="{FF2B5EF4-FFF2-40B4-BE49-F238E27FC236}">
                <a16:creationId xmlns:a16="http://schemas.microsoft.com/office/drawing/2014/main" id="{AD5F6D6B-D533-4684-BD67-5055B2C97139}"/>
              </a:ext>
            </a:extLst>
          </p:cNvPr>
          <p:cNvSpPr/>
          <p:nvPr/>
        </p:nvSpPr>
        <p:spPr>
          <a:xfrm>
            <a:off x="9344025" y="3796225"/>
            <a:ext cx="1028700" cy="109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0F533CF-0BCA-49B7-9AFC-A9065A1CC388}"/>
              </a:ext>
            </a:extLst>
          </p:cNvPr>
          <p:cNvSpPr/>
          <p:nvPr/>
        </p:nvSpPr>
        <p:spPr>
          <a:xfrm>
            <a:off x="9870259" y="3719514"/>
            <a:ext cx="616766" cy="804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A70980C-0A51-406C-8CD2-5415475DCD27}"/>
              </a:ext>
            </a:extLst>
          </p:cNvPr>
          <p:cNvSpPr/>
          <p:nvPr/>
        </p:nvSpPr>
        <p:spPr>
          <a:xfrm>
            <a:off x="7495984" y="3305185"/>
            <a:ext cx="1028700" cy="109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CF29044-A85A-4660-8859-46BB6916BE69}"/>
              </a:ext>
            </a:extLst>
          </p:cNvPr>
          <p:cNvSpPr/>
          <p:nvPr/>
        </p:nvSpPr>
        <p:spPr>
          <a:xfrm>
            <a:off x="7781205" y="2771813"/>
            <a:ext cx="1028700" cy="109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2472B71A-83DB-4916-A8BE-19BB5986D9DB}"/>
              </a:ext>
            </a:extLst>
          </p:cNvPr>
          <p:cNvSpPr>
            <a:spLocks noGrp="1"/>
          </p:cNvSpPr>
          <p:nvPr>
            <p:ph type="title"/>
          </p:nvPr>
        </p:nvSpPr>
        <p:spPr>
          <a:xfrm>
            <a:off x="597414" y="1029205"/>
            <a:ext cx="3505495" cy="1622321"/>
          </a:xfrm>
        </p:spPr>
        <p:txBody>
          <a:bodyPr>
            <a:normAutofit/>
          </a:bodyPr>
          <a:lstStyle/>
          <a:p>
            <a:pPr algn="ctr"/>
            <a:br>
              <a:rPr lang="en-US" dirty="0"/>
            </a:br>
            <a:r>
              <a:rPr lang="en-US" dirty="0"/>
              <a:t>Supported</a:t>
            </a:r>
          </a:p>
        </p:txBody>
      </p:sp>
      <p:sp>
        <p:nvSpPr>
          <p:cNvPr id="23" name="Content Placeholder 2">
            <a:extLst>
              <a:ext uri="{FF2B5EF4-FFF2-40B4-BE49-F238E27FC236}">
                <a16:creationId xmlns:a16="http://schemas.microsoft.com/office/drawing/2014/main" id="{1382E5DD-6BD2-4744-BDB8-2C7BC93FCBB8}"/>
              </a:ext>
            </a:extLst>
          </p:cNvPr>
          <p:cNvSpPr>
            <a:spLocks noGrp="1"/>
          </p:cNvSpPr>
          <p:nvPr>
            <p:ph idx="1"/>
          </p:nvPr>
        </p:nvSpPr>
        <p:spPr>
          <a:xfrm>
            <a:off x="642151" y="2753493"/>
            <a:ext cx="3505494" cy="3785419"/>
          </a:xfrm>
        </p:spPr>
        <p:txBody>
          <a:bodyPr>
            <a:normAutofit/>
          </a:bodyPr>
          <a:lstStyle/>
          <a:p>
            <a:r>
              <a:rPr lang="en-US" sz="2000" dirty="0"/>
              <a:t> Adults demonstrated no ROI differences while children demonstrated differences between the vmPFC and each subcortical structure</a:t>
            </a:r>
          </a:p>
        </p:txBody>
      </p:sp>
      <p:pic>
        <p:nvPicPr>
          <p:cNvPr id="24" name="Picture 23">
            <a:extLst>
              <a:ext uri="{FF2B5EF4-FFF2-40B4-BE49-F238E27FC236}">
                <a16:creationId xmlns:a16="http://schemas.microsoft.com/office/drawing/2014/main" id="{BFEA04A2-FF1A-49E1-8DA4-918D6C47FD5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18" b="92982" l="2740" r="97260">
                        <a14:foregroundMark x1="5137" y1="39181" x2="50685" y2="57895"/>
                        <a14:foregroundMark x1="50685" y1="57895" x2="71575" y2="57895"/>
                        <a14:foregroundMark x1="71575" y1="57895" x2="89041" y2="53801"/>
                        <a14:foregroundMark x1="89041" y1="53801" x2="91781" y2="35088"/>
                        <a14:foregroundMark x1="96918" y1="37427" x2="96918" y2="37427"/>
                        <a14:foregroundMark x1="3082" y1="36257" x2="3082" y2="36257"/>
                        <a14:foregroundMark x1="54110" y1="7018" x2="54110" y2="7018"/>
                        <a14:foregroundMark x1="54452" y1="93567" x2="54452" y2="93567"/>
                        <a14:foregroundMark x1="97260" y1="27485" x2="97260" y2="27485"/>
                      </a14:backgroundRemoval>
                    </a14:imgEffect>
                  </a14:imgLayer>
                </a14:imgProps>
              </a:ext>
            </a:extLst>
          </a:blip>
          <a:stretch>
            <a:fillRect/>
          </a:stretch>
        </p:blipFill>
        <p:spPr>
          <a:xfrm>
            <a:off x="1010832" y="214704"/>
            <a:ext cx="2781688" cy="1629002"/>
          </a:xfrm>
          <a:prstGeom prst="rect">
            <a:avLst/>
          </a:prstGeom>
        </p:spPr>
      </p:pic>
      <p:grpSp>
        <p:nvGrpSpPr>
          <p:cNvPr id="25" name="Group 24">
            <a:extLst>
              <a:ext uri="{FF2B5EF4-FFF2-40B4-BE49-F238E27FC236}">
                <a16:creationId xmlns:a16="http://schemas.microsoft.com/office/drawing/2014/main" id="{4EE9A1C3-FF81-40EE-A41F-237C98963F39}"/>
              </a:ext>
            </a:extLst>
          </p:cNvPr>
          <p:cNvGrpSpPr/>
          <p:nvPr/>
        </p:nvGrpSpPr>
        <p:grpSpPr>
          <a:xfrm>
            <a:off x="456934" y="5123258"/>
            <a:ext cx="3889484" cy="947035"/>
            <a:chOff x="406237" y="4828290"/>
            <a:chExt cx="3889484" cy="947035"/>
          </a:xfrm>
        </p:grpSpPr>
        <p:pic>
          <p:nvPicPr>
            <p:cNvPr id="26" name="Picture 25">
              <a:extLst>
                <a:ext uri="{FF2B5EF4-FFF2-40B4-BE49-F238E27FC236}">
                  <a16:creationId xmlns:a16="http://schemas.microsoft.com/office/drawing/2014/main" id="{F68FB166-1A20-4DC9-B7C4-D43CC00F432B}"/>
                </a:ext>
              </a:extLst>
            </p:cNvPr>
            <p:cNvPicPr>
              <a:picLocks noChangeAspect="1"/>
            </p:cNvPicPr>
            <p:nvPr/>
          </p:nvPicPr>
          <p:blipFill rotWithShape="1">
            <a:blip r:embed="rId7"/>
            <a:srcRect t="34961" b="32221"/>
            <a:stretch/>
          </p:blipFill>
          <p:spPr>
            <a:xfrm>
              <a:off x="1598557" y="4886325"/>
              <a:ext cx="1401817" cy="889000"/>
            </a:xfrm>
            <a:prstGeom prst="rect">
              <a:avLst/>
            </a:prstGeom>
          </p:spPr>
        </p:pic>
        <p:pic>
          <p:nvPicPr>
            <p:cNvPr id="27" name="Picture 26">
              <a:extLst>
                <a:ext uri="{FF2B5EF4-FFF2-40B4-BE49-F238E27FC236}">
                  <a16:creationId xmlns:a16="http://schemas.microsoft.com/office/drawing/2014/main" id="{2075DE40-F0AD-44FF-94D5-3C65022CE459}"/>
                </a:ext>
              </a:extLst>
            </p:cNvPr>
            <p:cNvPicPr>
              <a:picLocks noChangeAspect="1"/>
            </p:cNvPicPr>
            <p:nvPr/>
          </p:nvPicPr>
          <p:blipFill rotWithShape="1">
            <a:blip r:embed="rId7"/>
            <a:srcRect t="67182"/>
            <a:stretch/>
          </p:blipFill>
          <p:spPr>
            <a:xfrm>
              <a:off x="2893904" y="4857307"/>
              <a:ext cx="1401817" cy="889000"/>
            </a:xfrm>
            <a:prstGeom prst="rect">
              <a:avLst/>
            </a:prstGeom>
          </p:spPr>
        </p:pic>
        <p:pic>
          <p:nvPicPr>
            <p:cNvPr id="28" name="Picture 27">
              <a:extLst>
                <a:ext uri="{FF2B5EF4-FFF2-40B4-BE49-F238E27FC236}">
                  <a16:creationId xmlns:a16="http://schemas.microsoft.com/office/drawing/2014/main" id="{536F3CC2-CDA1-428E-9F94-CC5EC33A674B}"/>
                </a:ext>
              </a:extLst>
            </p:cNvPr>
            <p:cNvPicPr>
              <a:picLocks noChangeAspect="1"/>
            </p:cNvPicPr>
            <p:nvPr/>
          </p:nvPicPr>
          <p:blipFill rotWithShape="1">
            <a:blip r:embed="rId7"/>
            <a:srcRect b="65039"/>
            <a:stretch/>
          </p:blipFill>
          <p:spPr>
            <a:xfrm>
              <a:off x="406237" y="4828290"/>
              <a:ext cx="1401817" cy="947035"/>
            </a:xfrm>
            <a:prstGeom prst="rect">
              <a:avLst/>
            </a:prstGeom>
          </p:spPr>
        </p:pic>
      </p:grpSp>
    </p:spTree>
    <p:extLst>
      <p:ext uri="{BB962C8B-B14F-4D97-AF65-F5344CB8AC3E}">
        <p14:creationId xmlns:p14="http://schemas.microsoft.com/office/powerpoint/2010/main" val="766946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 box and whisker chart&#10;&#10;Description automatically generated">
            <a:extLst>
              <a:ext uri="{FF2B5EF4-FFF2-40B4-BE49-F238E27FC236}">
                <a16:creationId xmlns:a16="http://schemas.microsoft.com/office/drawing/2014/main" id="{B71912E7-8408-4CEC-BE68-1C76718BE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170128"/>
            <a:ext cx="6019331" cy="4514498"/>
          </a:xfrm>
          <a:prstGeom prst="rect">
            <a:avLst/>
          </a:prstGeom>
          <a:effectLst/>
        </p:spPr>
      </p:pic>
      <p:sp>
        <p:nvSpPr>
          <p:cNvPr id="14" name="Slide Number Placeholder 13">
            <a:extLst>
              <a:ext uri="{FF2B5EF4-FFF2-40B4-BE49-F238E27FC236}">
                <a16:creationId xmlns:a16="http://schemas.microsoft.com/office/drawing/2014/main" id="{55D46F76-BF1C-47AF-9FBE-C2163417BE24}"/>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303030"/>
                </a:solidFill>
              </a:rPr>
              <a:pPr>
                <a:spcAft>
                  <a:spcPts val="600"/>
                </a:spcAft>
              </a:pPr>
              <a:t>54</a:t>
            </a:fld>
            <a:endParaRPr lang="en-US" dirty="0">
              <a:solidFill>
                <a:srgbClr val="303030"/>
              </a:solidFill>
            </a:endParaRPr>
          </a:p>
        </p:txBody>
      </p:sp>
      <p:sp>
        <p:nvSpPr>
          <p:cNvPr id="4" name="Rectangle 3">
            <a:extLst>
              <a:ext uri="{FF2B5EF4-FFF2-40B4-BE49-F238E27FC236}">
                <a16:creationId xmlns:a16="http://schemas.microsoft.com/office/drawing/2014/main" id="{507C2EE0-9C54-4428-8BE9-A5AB981B90E3}"/>
              </a:ext>
            </a:extLst>
          </p:cNvPr>
          <p:cNvSpPr/>
          <p:nvPr/>
        </p:nvSpPr>
        <p:spPr>
          <a:xfrm>
            <a:off x="6096000" y="1170128"/>
            <a:ext cx="5257800" cy="487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88F4F42-C154-415E-935F-DB3CE79C610F}"/>
              </a:ext>
            </a:extLst>
          </p:cNvPr>
          <p:cNvPicPr>
            <a:picLocks noChangeAspect="1"/>
          </p:cNvPicPr>
          <p:nvPr/>
        </p:nvPicPr>
        <p:blipFill>
          <a:blip r:embed="rId4"/>
          <a:stretch>
            <a:fillRect/>
          </a:stretch>
        </p:blipFill>
        <p:spPr>
          <a:xfrm>
            <a:off x="6106092" y="1048870"/>
            <a:ext cx="5460397" cy="377985"/>
          </a:xfrm>
          <a:prstGeom prst="rect">
            <a:avLst/>
          </a:prstGeom>
        </p:spPr>
      </p:pic>
      <p:sp>
        <p:nvSpPr>
          <p:cNvPr id="16" name="Title 1">
            <a:extLst>
              <a:ext uri="{FF2B5EF4-FFF2-40B4-BE49-F238E27FC236}">
                <a16:creationId xmlns:a16="http://schemas.microsoft.com/office/drawing/2014/main" id="{55147011-2465-4071-B65A-A1154F6FD8FA}"/>
              </a:ext>
            </a:extLst>
          </p:cNvPr>
          <p:cNvSpPr>
            <a:spLocks noGrp="1"/>
          </p:cNvSpPr>
          <p:nvPr>
            <p:ph type="title"/>
          </p:nvPr>
        </p:nvSpPr>
        <p:spPr>
          <a:xfrm>
            <a:off x="597414" y="1029205"/>
            <a:ext cx="3505495" cy="1622321"/>
          </a:xfrm>
        </p:spPr>
        <p:txBody>
          <a:bodyPr>
            <a:normAutofit/>
          </a:bodyPr>
          <a:lstStyle/>
          <a:p>
            <a:pPr algn="ctr"/>
            <a:br>
              <a:rPr lang="en-US" dirty="0"/>
            </a:br>
            <a:r>
              <a:rPr lang="en-US" dirty="0"/>
              <a:t>Supported</a:t>
            </a:r>
          </a:p>
        </p:txBody>
      </p:sp>
      <p:sp>
        <p:nvSpPr>
          <p:cNvPr id="17" name="Content Placeholder 2">
            <a:extLst>
              <a:ext uri="{FF2B5EF4-FFF2-40B4-BE49-F238E27FC236}">
                <a16:creationId xmlns:a16="http://schemas.microsoft.com/office/drawing/2014/main" id="{E3DD381D-09C8-427C-83A7-A38D8DACD15B}"/>
              </a:ext>
            </a:extLst>
          </p:cNvPr>
          <p:cNvSpPr>
            <a:spLocks noGrp="1"/>
          </p:cNvSpPr>
          <p:nvPr>
            <p:ph idx="1"/>
          </p:nvPr>
        </p:nvSpPr>
        <p:spPr>
          <a:xfrm>
            <a:off x="642151" y="2753493"/>
            <a:ext cx="3505494" cy="3785419"/>
          </a:xfrm>
        </p:spPr>
        <p:txBody>
          <a:bodyPr>
            <a:normAutofit/>
          </a:bodyPr>
          <a:lstStyle/>
          <a:p>
            <a:r>
              <a:rPr lang="en-US" sz="2000" dirty="0"/>
              <a:t> Adults demonstrated no ROI differences while children demonstrated differences between the vmPFC and each subcortical structure</a:t>
            </a:r>
          </a:p>
        </p:txBody>
      </p:sp>
      <p:pic>
        <p:nvPicPr>
          <p:cNvPr id="18" name="Picture 17">
            <a:extLst>
              <a:ext uri="{FF2B5EF4-FFF2-40B4-BE49-F238E27FC236}">
                <a16:creationId xmlns:a16="http://schemas.microsoft.com/office/drawing/2014/main" id="{767F826E-6ECC-4371-A670-97FFF83EA26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18" b="92982" l="2740" r="97260">
                        <a14:foregroundMark x1="5137" y1="39181" x2="50685" y2="57895"/>
                        <a14:foregroundMark x1="50685" y1="57895" x2="71575" y2="57895"/>
                        <a14:foregroundMark x1="71575" y1="57895" x2="89041" y2="53801"/>
                        <a14:foregroundMark x1="89041" y1="53801" x2="91781" y2="35088"/>
                        <a14:foregroundMark x1="96918" y1="37427" x2="96918" y2="37427"/>
                        <a14:foregroundMark x1="3082" y1="36257" x2="3082" y2="36257"/>
                        <a14:foregroundMark x1="54110" y1="7018" x2="54110" y2="7018"/>
                        <a14:foregroundMark x1="54452" y1="93567" x2="54452" y2="93567"/>
                        <a14:foregroundMark x1="97260" y1="27485" x2="97260" y2="27485"/>
                      </a14:backgroundRemoval>
                    </a14:imgEffect>
                  </a14:imgLayer>
                </a14:imgProps>
              </a:ext>
            </a:extLst>
          </a:blip>
          <a:stretch>
            <a:fillRect/>
          </a:stretch>
        </p:blipFill>
        <p:spPr>
          <a:xfrm>
            <a:off x="1010832" y="214704"/>
            <a:ext cx="2781688" cy="1629002"/>
          </a:xfrm>
          <a:prstGeom prst="rect">
            <a:avLst/>
          </a:prstGeom>
        </p:spPr>
      </p:pic>
      <p:grpSp>
        <p:nvGrpSpPr>
          <p:cNvPr id="19" name="Group 18">
            <a:extLst>
              <a:ext uri="{FF2B5EF4-FFF2-40B4-BE49-F238E27FC236}">
                <a16:creationId xmlns:a16="http://schemas.microsoft.com/office/drawing/2014/main" id="{EA350B6D-238B-4B10-81B8-907C7B162277}"/>
              </a:ext>
            </a:extLst>
          </p:cNvPr>
          <p:cNvGrpSpPr/>
          <p:nvPr/>
        </p:nvGrpSpPr>
        <p:grpSpPr>
          <a:xfrm>
            <a:off x="456934" y="5123258"/>
            <a:ext cx="3889484" cy="947035"/>
            <a:chOff x="406237" y="4828290"/>
            <a:chExt cx="3889484" cy="947035"/>
          </a:xfrm>
        </p:grpSpPr>
        <p:pic>
          <p:nvPicPr>
            <p:cNvPr id="21" name="Picture 20">
              <a:extLst>
                <a:ext uri="{FF2B5EF4-FFF2-40B4-BE49-F238E27FC236}">
                  <a16:creationId xmlns:a16="http://schemas.microsoft.com/office/drawing/2014/main" id="{1F112C05-9BA5-4FC6-8578-B152262F14B7}"/>
                </a:ext>
              </a:extLst>
            </p:cNvPr>
            <p:cNvPicPr>
              <a:picLocks noChangeAspect="1"/>
            </p:cNvPicPr>
            <p:nvPr/>
          </p:nvPicPr>
          <p:blipFill rotWithShape="1">
            <a:blip r:embed="rId7"/>
            <a:srcRect t="34961" b="32221"/>
            <a:stretch/>
          </p:blipFill>
          <p:spPr>
            <a:xfrm>
              <a:off x="1598557" y="4886325"/>
              <a:ext cx="1401817" cy="889000"/>
            </a:xfrm>
            <a:prstGeom prst="rect">
              <a:avLst/>
            </a:prstGeom>
          </p:spPr>
        </p:pic>
        <p:pic>
          <p:nvPicPr>
            <p:cNvPr id="23" name="Picture 22">
              <a:extLst>
                <a:ext uri="{FF2B5EF4-FFF2-40B4-BE49-F238E27FC236}">
                  <a16:creationId xmlns:a16="http://schemas.microsoft.com/office/drawing/2014/main" id="{68ABEE1E-4125-457C-BB1A-B2051452E828}"/>
                </a:ext>
              </a:extLst>
            </p:cNvPr>
            <p:cNvPicPr>
              <a:picLocks noChangeAspect="1"/>
            </p:cNvPicPr>
            <p:nvPr/>
          </p:nvPicPr>
          <p:blipFill rotWithShape="1">
            <a:blip r:embed="rId7"/>
            <a:srcRect t="67182"/>
            <a:stretch/>
          </p:blipFill>
          <p:spPr>
            <a:xfrm>
              <a:off x="2893904" y="4857307"/>
              <a:ext cx="1401817" cy="889000"/>
            </a:xfrm>
            <a:prstGeom prst="rect">
              <a:avLst/>
            </a:prstGeom>
          </p:spPr>
        </p:pic>
        <p:pic>
          <p:nvPicPr>
            <p:cNvPr id="24" name="Picture 23">
              <a:extLst>
                <a:ext uri="{FF2B5EF4-FFF2-40B4-BE49-F238E27FC236}">
                  <a16:creationId xmlns:a16="http://schemas.microsoft.com/office/drawing/2014/main" id="{6B066A41-0CF1-4040-8B85-DD55CCC18CAA}"/>
                </a:ext>
              </a:extLst>
            </p:cNvPr>
            <p:cNvPicPr>
              <a:picLocks noChangeAspect="1"/>
            </p:cNvPicPr>
            <p:nvPr/>
          </p:nvPicPr>
          <p:blipFill rotWithShape="1">
            <a:blip r:embed="rId7"/>
            <a:srcRect b="65039"/>
            <a:stretch/>
          </p:blipFill>
          <p:spPr>
            <a:xfrm>
              <a:off x="406237" y="4828290"/>
              <a:ext cx="1401817" cy="947035"/>
            </a:xfrm>
            <a:prstGeom prst="rect">
              <a:avLst/>
            </a:prstGeom>
          </p:spPr>
        </p:pic>
      </p:grpSp>
    </p:spTree>
    <p:extLst>
      <p:ext uri="{BB962C8B-B14F-4D97-AF65-F5344CB8AC3E}">
        <p14:creationId xmlns:p14="http://schemas.microsoft.com/office/powerpoint/2010/main" val="2376243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146C-E5E9-45F2-B7A6-1445E908FECC}"/>
              </a:ext>
            </a:extLst>
          </p:cNvPr>
          <p:cNvSpPr>
            <a:spLocks noGrp="1"/>
          </p:cNvSpPr>
          <p:nvPr>
            <p:ph type="title"/>
          </p:nvPr>
        </p:nvSpPr>
        <p:spPr>
          <a:xfrm>
            <a:off x="4965430" y="629268"/>
            <a:ext cx="6586491" cy="1286160"/>
          </a:xfrm>
        </p:spPr>
        <p:txBody>
          <a:bodyPr anchor="b">
            <a:normAutofit/>
          </a:bodyPr>
          <a:lstStyle/>
          <a:p>
            <a:r>
              <a:rPr lang="en-US" dirty="0"/>
              <a:t>Implications</a:t>
            </a:r>
          </a:p>
        </p:txBody>
      </p:sp>
      <p:sp>
        <p:nvSpPr>
          <p:cNvPr id="3" name="Content Placeholder 2">
            <a:extLst>
              <a:ext uri="{FF2B5EF4-FFF2-40B4-BE49-F238E27FC236}">
                <a16:creationId xmlns:a16="http://schemas.microsoft.com/office/drawing/2014/main" id="{421C46B8-1845-4906-BC61-0FD92170740A}"/>
              </a:ext>
            </a:extLst>
          </p:cNvPr>
          <p:cNvSpPr>
            <a:spLocks noGrp="1"/>
          </p:cNvSpPr>
          <p:nvPr>
            <p:ph idx="1"/>
          </p:nvPr>
        </p:nvSpPr>
        <p:spPr>
          <a:xfrm>
            <a:off x="4965431" y="2438400"/>
            <a:ext cx="6586489" cy="3785419"/>
          </a:xfrm>
        </p:spPr>
        <p:txBody>
          <a:bodyPr>
            <a:normAutofit/>
          </a:bodyPr>
          <a:lstStyle/>
          <a:p>
            <a:pPr marL="0" indent="0" algn="ctr">
              <a:buNone/>
            </a:pPr>
            <a:r>
              <a:rPr lang="en-US" sz="2000" dirty="0"/>
              <a:t>Affective representations may decrease in pattern similarity over normative development</a:t>
            </a:r>
          </a:p>
        </p:txBody>
      </p:sp>
      <p:pic>
        <p:nvPicPr>
          <p:cNvPr id="12" name="Picture 5" descr="Light bulb on yellow background with sketched light beams and cord">
            <a:extLst>
              <a:ext uri="{FF2B5EF4-FFF2-40B4-BE49-F238E27FC236}">
                <a16:creationId xmlns:a16="http://schemas.microsoft.com/office/drawing/2014/main" id="{01D13849-BD6B-4EE0-94DF-29196478C124}"/>
              </a:ext>
            </a:extLst>
          </p:cNvPr>
          <p:cNvPicPr>
            <a:picLocks noChangeAspect="1"/>
          </p:cNvPicPr>
          <p:nvPr/>
        </p:nvPicPr>
        <p:blipFill rotWithShape="1">
          <a:blip r:embed="rId3"/>
          <a:srcRect l="51344" r="7086"/>
          <a:stretch/>
        </p:blipFill>
        <p:spPr>
          <a:xfrm>
            <a:off x="20" y="10"/>
            <a:ext cx="4635571" cy="6857990"/>
          </a:xfrm>
          <a:prstGeom prst="rect">
            <a:avLst/>
          </a:prstGeom>
          <a:effectLst/>
        </p:spPr>
      </p:pic>
      <p:cxnSp>
        <p:nvCxnSpPr>
          <p:cNvPr id="13"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E835"/>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523B418-3F63-4B61-86DB-ECB90AFAABE9}"/>
              </a:ext>
            </a:extLst>
          </p:cNvPr>
          <p:cNvSpPr>
            <a:spLocks noGrp="1"/>
          </p:cNvSpPr>
          <p:nvPr>
            <p:ph type="sldNum" sz="quarter" idx="12"/>
          </p:nvPr>
        </p:nvSpPr>
        <p:spPr>
          <a:xfrm>
            <a:off x="10167042" y="6356350"/>
            <a:ext cx="1186758" cy="365125"/>
          </a:xfrm>
        </p:spPr>
        <p:txBody>
          <a:bodyPr>
            <a:normAutofit/>
          </a:bodyPr>
          <a:lstStyle/>
          <a:p>
            <a:pPr>
              <a:spcAft>
                <a:spcPts val="600"/>
              </a:spcAft>
            </a:pPr>
            <a:fld id="{487BF82C-E13A-41E3-8FC7-D3379C9C34FC}" type="slidenum">
              <a:rPr lang="en-US" smtClean="0"/>
              <a:pPr>
                <a:spcAft>
                  <a:spcPts val="600"/>
                </a:spcAft>
              </a:pPr>
              <a:t>55</a:t>
            </a:fld>
            <a:endParaRPr lang="en-US" dirty="0"/>
          </a:p>
        </p:txBody>
      </p:sp>
    </p:spTree>
    <p:extLst>
      <p:ext uri="{BB962C8B-B14F-4D97-AF65-F5344CB8AC3E}">
        <p14:creationId xmlns:p14="http://schemas.microsoft.com/office/powerpoint/2010/main" val="2511427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146C-E5E9-45F2-B7A6-1445E908FECC}"/>
              </a:ext>
            </a:extLst>
          </p:cNvPr>
          <p:cNvSpPr>
            <a:spLocks noGrp="1"/>
          </p:cNvSpPr>
          <p:nvPr>
            <p:ph type="title"/>
          </p:nvPr>
        </p:nvSpPr>
        <p:spPr>
          <a:xfrm>
            <a:off x="4965430" y="629268"/>
            <a:ext cx="6586491" cy="1286160"/>
          </a:xfrm>
        </p:spPr>
        <p:txBody>
          <a:bodyPr anchor="b">
            <a:normAutofit/>
          </a:bodyPr>
          <a:lstStyle/>
          <a:p>
            <a:r>
              <a:rPr lang="en-US" dirty="0"/>
              <a:t>Implications</a:t>
            </a:r>
          </a:p>
        </p:txBody>
      </p:sp>
      <p:sp>
        <p:nvSpPr>
          <p:cNvPr id="3" name="Content Placeholder 2">
            <a:extLst>
              <a:ext uri="{FF2B5EF4-FFF2-40B4-BE49-F238E27FC236}">
                <a16:creationId xmlns:a16="http://schemas.microsoft.com/office/drawing/2014/main" id="{421C46B8-1845-4906-BC61-0FD92170740A}"/>
              </a:ext>
            </a:extLst>
          </p:cNvPr>
          <p:cNvSpPr>
            <a:spLocks noGrp="1"/>
          </p:cNvSpPr>
          <p:nvPr>
            <p:ph idx="1"/>
          </p:nvPr>
        </p:nvSpPr>
        <p:spPr>
          <a:xfrm>
            <a:off x="4965431" y="2438400"/>
            <a:ext cx="6586489" cy="3785419"/>
          </a:xfrm>
        </p:spPr>
        <p:txBody>
          <a:bodyPr>
            <a:normAutofit/>
          </a:bodyPr>
          <a:lstStyle/>
          <a:p>
            <a:pPr marL="0" indent="0" algn="ctr">
              <a:buNone/>
            </a:pPr>
            <a:r>
              <a:rPr lang="en-US" sz="2000" dirty="0"/>
              <a:t>Affective representations may decrease in pattern similarity over normative development</a:t>
            </a:r>
          </a:p>
        </p:txBody>
      </p:sp>
      <p:pic>
        <p:nvPicPr>
          <p:cNvPr id="12" name="Picture 5" descr="Light bulb on yellow background with sketched light beams and cord">
            <a:extLst>
              <a:ext uri="{FF2B5EF4-FFF2-40B4-BE49-F238E27FC236}">
                <a16:creationId xmlns:a16="http://schemas.microsoft.com/office/drawing/2014/main" id="{01D13849-BD6B-4EE0-94DF-29196478C124}"/>
              </a:ext>
            </a:extLst>
          </p:cNvPr>
          <p:cNvPicPr>
            <a:picLocks noChangeAspect="1"/>
          </p:cNvPicPr>
          <p:nvPr/>
        </p:nvPicPr>
        <p:blipFill rotWithShape="1">
          <a:blip r:embed="rId3"/>
          <a:srcRect l="51344" r="7086"/>
          <a:stretch/>
        </p:blipFill>
        <p:spPr>
          <a:xfrm>
            <a:off x="20" y="10"/>
            <a:ext cx="4635571" cy="6857990"/>
          </a:xfrm>
          <a:prstGeom prst="rect">
            <a:avLst/>
          </a:prstGeom>
          <a:effectLst/>
        </p:spPr>
      </p:pic>
      <p:cxnSp>
        <p:nvCxnSpPr>
          <p:cNvPr id="13"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E835"/>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523B418-3F63-4B61-86DB-ECB90AFAABE9}"/>
              </a:ext>
            </a:extLst>
          </p:cNvPr>
          <p:cNvSpPr>
            <a:spLocks noGrp="1"/>
          </p:cNvSpPr>
          <p:nvPr>
            <p:ph type="sldNum" sz="quarter" idx="12"/>
          </p:nvPr>
        </p:nvSpPr>
        <p:spPr>
          <a:xfrm>
            <a:off x="10167042" y="6356350"/>
            <a:ext cx="1186758" cy="365125"/>
          </a:xfrm>
        </p:spPr>
        <p:txBody>
          <a:bodyPr>
            <a:normAutofit/>
          </a:bodyPr>
          <a:lstStyle/>
          <a:p>
            <a:pPr>
              <a:spcAft>
                <a:spcPts val="600"/>
              </a:spcAft>
            </a:pPr>
            <a:fld id="{487BF82C-E13A-41E3-8FC7-D3379C9C34FC}" type="slidenum">
              <a:rPr lang="en-US" smtClean="0"/>
              <a:pPr>
                <a:spcAft>
                  <a:spcPts val="600"/>
                </a:spcAft>
              </a:pPr>
              <a:t>56</a:t>
            </a:fld>
            <a:endParaRPr lang="en-US" dirty="0"/>
          </a:p>
        </p:txBody>
      </p:sp>
      <p:pic>
        <p:nvPicPr>
          <p:cNvPr id="8" name="Picture 7" descr="A baby in a bathtub&#10;&#10;Description automatically generated">
            <a:extLst>
              <a:ext uri="{FF2B5EF4-FFF2-40B4-BE49-F238E27FC236}">
                <a16:creationId xmlns:a16="http://schemas.microsoft.com/office/drawing/2014/main" id="{27113ACE-DD22-47FA-B1A5-18AC95D21F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611" b="96922" l="166" r="99801">
                        <a14:foregroundMark x1="29758" y1="40119" x2="17478" y2="31430"/>
                        <a14:foregroundMark x1="17478" y1="31430" x2="5892" y2="31927"/>
                        <a14:foregroundMark x1="5892" y1="31927" x2="166" y2="35700"/>
                        <a14:foregroundMark x1="13307" y1="39126" x2="13307" y2="39126"/>
                        <a14:foregroundMark x1="17610" y1="40119" x2="166" y2="43595"/>
                        <a14:foregroundMark x1="6422" y1="27309" x2="166" y2="25323"/>
                        <a14:foregroundMark x1="26812" y1="33217" x2="33366" y2="45084"/>
                        <a14:foregroundMark x1="30420" y1="36693" x2="35022" y2="45581"/>
                        <a14:foregroundMark x1="59020" y1="5611" x2="71301" y2="13307"/>
                        <a14:foregroundMark x1="71301" y1="13307" x2="77094" y2="21400"/>
                        <a14:foregroundMark x1="34359" y1="39126" x2="28434" y2="32721"/>
                        <a14:foregroundMark x1="27044" y1="43446" x2="28236" y2="46028"/>
                        <a14:foregroundMark x1="54518" y1="81976" x2="45349" y2="91807"/>
                        <a14:foregroundMark x1="45349" y1="91807" x2="43992" y2="96127"/>
                        <a14:foregroundMark x1="75207" y1="83019" x2="85237" y2="93049"/>
                        <a14:foregroundMark x1="85237" y1="93049" x2="86164" y2="95333"/>
                        <a14:foregroundMark x1="828" y1="84657" x2="28832" y2="61321"/>
                        <a14:foregroundMark x1="28832" y1="61321" x2="50679" y2="54419"/>
                        <a14:foregroundMark x1="50679" y1="54419" x2="83416" y2="63704"/>
                        <a14:foregroundMark x1="83416" y1="63704" x2="93678" y2="58838"/>
                        <a14:foregroundMark x1="93678" y1="58838" x2="97418" y2="77259"/>
                        <a14:foregroundMark x1="97418" y1="77259" x2="96160" y2="93446"/>
                        <a14:foregroundMark x1="96160" y1="93446" x2="89738" y2="77210"/>
                        <a14:foregroundMark x1="89738" y1="77210" x2="79444" y2="67925"/>
                        <a14:foregroundMark x1="79444" y1="67925" x2="38795" y2="61072"/>
                        <a14:foregroundMark x1="38795" y1="61072" x2="29030" y2="65988"/>
                        <a14:foregroundMark x1="29030" y1="65988" x2="22013" y2="81529"/>
                        <a14:foregroundMark x1="22013" y1="81529" x2="13671" y2="91509"/>
                        <a14:foregroundMark x1="13671" y1="91509" x2="23932" y2="96971"/>
                        <a14:foregroundMark x1="23932" y1="96971" x2="10493" y2="94389"/>
                        <a14:foregroundMark x1="10493" y1="94389" x2="15127" y2="79841"/>
                        <a14:foregroundMark x1="15127" y1="79841" x2="55478" y2="71102"/>
                        <a14:foregroundMark x1="83515" y1="60129" x2="93777" y2="58193"/>
                        <a14:foregroundMark x1="93777" y1="58193" x2="99801" y2="90814"/>
                        <a14:foregroundMark x1="99801" y1="90814" x2="99801" y2="96127"/>
                        <a14:foregroundMark x1="14300" y1="34310" x2="3409" y2="27160"/>
                        <a14:foregroundMark x1="3409" y1="27160" x2="1556" y2="26912"/>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3767619"/>
            <a:ext cx="4635571" cy="3090381"/>
          </a:xfrm>
          <a:prstGeom prst="rect">
            <a:avLst/>
          </a:prstGeom>
        </p:spPr>
      </p:pic>
      <p:pic>
        <p:nvPicPr>
          <p:cNvPr id="14" name="Picture 13" descr="A person with his hand on his face&#10;&#10;Description automatically generated with medium confidence">
            <a:extLst>
              <a:ext uri="{FF2B5EF4-FFF2-40B4-BE49-F238E27FC236}">
                <a16:creationId xmlns:a16="http://schemas.microsoft.com/office/drawing/2014/main" id="{92BCB1A0-E4EA-42A6-BFE3-9E16A2B639E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9792" l="9977" r="89789">
                        <a14:foregroundMark x1="75822" y1="90833" x2="23944" y2="87083"/>
                        <a14:foregroundMark x1="39202" y1="69792" x2="39202" y2="69792"/>
                        <a14:foregroundMark x1="39554" y1="67500" x2="23005" y2="90000"/>
                        <a14:foregroundMark x1="23005" y1="90000" x2="21479" y2="94792"/>
                        <a14:foregroundMark x1="72418" y1="81458" x2="76995" y2="89375"/>
                        <a14:foregroundMark x1="76995" y1="89375" x2="77347" y2="99167"/>
                        <a14:foregroundMark x1="74648" y1="80417" x2="77817" y2="90625"/>
                        <a14:foregroundMark x1="77817" y1="90625" x2="78638" y2="98542"/>
                        <a14:foregroundMark x1="78991" y1="88542" x2="82160" y2="97708"/>
                        <a14:foregroundMark x1="82160" y1="97708" x2="82160" y2="97708"/>
                        <a14:foregroundMark x1="20070" y1="98542" x2="20070" y2="98542"/>
                        <a14:foregroundMark x1="39554" y1="66458" x2="22199" y2="75092"/>
                        <a14:foregroundMark x1="20725" y1="83161" x2="19836" y2="99792"/>
                        <a14:foregroundMark x1="19131" y1="99792" x2="19131" y2="87500"/>
                        <a14:foregroundMark x1="19131" y1="87500" x2="19735" y2="85358"/>
                        <a14:foregroundMark x1="73944" y1="74792" x2="73944" y2="74792"/>
                        <a14:foregroundMark x1="81103" y1="92083" x2="81103" y2="92083"/>
                        <a14:foregroundMark x1="79930" y1="87708" x2="79930" y2="87708"/>
                        <a14:foregroundMark x1="81455" y1="90417" x2="81455" y2="90417"/>
                        <a14:foregroundMark x1="82394" y1="96458" x2="82394" y2="96458"/>
                        <a14:foregroundMark x1="83099" y1="97500" x2="83099" y2="97500"/>
                        <a14:backgroundMark x1="20070" y1="77500" x2="20070" y2="77500"/>
                        <a14:backgroundMark x1="21948" y1="74792" x2="17723" y2="8416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904868" y="3767619"/>
            <a:ext cx="5485426" cy="3090381"/>
          </a:xfrm>
          <a:prstGeom prst="rect">
            <a:avLst/>
          </a:prstGeom>
        </p:spPr>
      </p:pic>
      <p:sp>
        <p:nvSpPr>
          <p:cNvPr id="15" name="Arrow: Right 14">
            <a:extLst>
              <a:ext uri="{FF2B5EF4-FFF2-40B4-BE49-F238E27FC236}">
                <a16:creationId xmlns:a16="http://schemas.microsoft.com/office/drawing/2014/main" id="{59469354-1FAA-439E-B31D-47C62AFF8C95}"/>
              </a:ext>
            </a:extLst>
          </p:cNvPr>
          <p:cNvSpPr/>
          <p:nvPr/>
        </p:nvSpPr>
        <p:spPr>
          <a:xfrm>
            <a:off x="5108603" y="4790294"/>
            <a:ext cx="1269277" cy="104502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8633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00942C7D-643C-4109-8753-A819B344A1FA}"/>
              </a:ext>
            </a:extLst>
          </p:cNvPr>
          <p:cNvSpPr>
            <a:spLocks noGrp="1"/>
          </p:cNvSpPr>
          <p:nvPr>
            <p:ph type="title"/>
          </p:nvPr>
        </p:nvSpPr>
        <p:spPr>
          <a:xfrm>
            <a:off x="511277" y="365125"/>
            <a:ext cx="6660012" cy="1325563"/>
          </a:xfrm>
        </p:spPr>
        <p:txBody>
          <a:bodyPr>
            <a:normAutofit/>
          </a:bodyPr>
          <a:lstStyle/>
          <a:p>
            <a:r>
              <a:rPr lang="en-US" dirty="0"/>
              <a:t>Limitations of Our Approach</a:t>
            </a:r>
          </a:p>
        </p:txBody>
      </p:sp>
      <p:sp>
        <p:nvSpPr>
          <p:cNvPr id="18" name="Freeform: Shape 17">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23FF8957-2827-4AA6-8709-6C415D8C7FCA}"/>
              </a:ext>
            </a:extLst>
          </p:cNvPr>
          <p:cNvSpPr>
            <a:spLocks noGrp="1"/>
          </p:cNvSpPr>
          <p:nvPr>
            <p:ph idx="1"/>
          </p:nvPr>
        </p:nvSpPr>
        <p:spPr>
          <a:xfrm>
            <a:off x="838200" y="1825625"/>
            <a:ext cx="5892868" cy="4351338"/>
          </a:xfrm>
        </p:spPr>
        <p:txBody>
          <a:bodyPr>
            <a:normAutofit/>
          </a:bodyPr>
          <a:lstStyle/>
          <a:p>
            <a:r>
              <a:rPr lang="en-US" sz="2400" dirty="0"/>
              <a:t>Lack of adolescent representation</a:t>
            </a:r>
            <a:br>
              <a:rPr lang="en-US" sz="2400" dirty="0"/>
            </a:br>
            <a:endParaRPr lang="en-US" sz="2400" dirty="0"/>
          </a:p>
          <a:p>
            <a:r>
              <a:rPr lang="en-US" sz="2400" dirty="0"/>
              <a:t>Cannot make causal developmental claims</a:t>
            </a:r>
            <a:br>
              <a:rPr lang="en-US" sz="2400" dirty="0"/>
            </a:br>
            <a:endParaRPr lang="en-US" sz="2400" dirty="0"/>
          </a:p>
          <a:p>
            <a:r>
              <a:rPr lang="en-US" sz="2400" dirty="0"/>
              <a:t>Cannot comment on contents of representations</a:t>
            </a:r>
            <a:br>
              <a:rPr lang="en-US" sz="2400" dirty="0"/>
            </a:br>
            <a:endParaRPr lang="en-US" sz="2400" dirty="0"/>
          </a:p>
          <a:p>
            <a:r>
              <a:rPr lang="en-US" sz="2400" dirty="0"/>
              <a:t>Cannot connect representations to behavior</a:t>
            </a:r>
            <a:br>
              <a:rPr lang="en-US" sz="2400" dirty="0"/>
            </a:br>
            <a:endParaRPr lang="en-US" sz="2400" dirty="0"/>
          </a:p>
          <a:p>
            <a:r>
              <a:rPr lang="en-US" sz="2400" dirty="0"/>
              <a:t>Relatively small sample size</a:t>
            </a:r>
          </a:p>
        </p:txBody>
      </p:sp>
      <p:sp>
        <p:nvSpPr>
          <p:cNvPr id="20" name="Oval 19">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dirty="0"/>
          </a:p>
        </p:txBody>
      </p:sp>
      <p:cxnSp>
        <p:nvCxnSpPr>
          <p:cNvPr id="26" name="Straight Connector 25">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6765315A-A6BF-41B4-8138-AD8BD40C565A}"/>
              </a:ext>
            </a:extLst>
          </p:cNvPr>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487BF82C-E13A-41E3-8FC7-D3379C9C34FC}" type="slidenum">
              <a:rPr lang="en-US"/>
              <a:pPr>
                <a:lnSpc>
                  <a:spcPct val="90000"/>
                </a:lnSpc>
                <a:spcAft>
                  <a:spcPts val="600"/>
                </a:spcAft>
              </a:pPr>
              <a:t>57</a:t>
            </a:fld>
            <a:endParaRPr lang="en-US" dirty="0"/>
          </a:p>
        </p:txBody>
      </p:sp>
      <p:sp>
        <p:nvSpPr>
          <p:cNvPr id="30" name="Freeform: Shape 29">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dirty="0"/>
          </a:p>
        </p:txBody>
      </p:sp>
      <p:pic>
        <p:nvPicPr>
          <p:cNvPr id="12" name="Picture 11" descr="A picture containing person, indoor, young, posing&#10;&#10;Description automatically generated">
            <a:extLst>
              <a:ext uri="{FF2B5EF4-FFF2-40B4-BE49-F238E27FC236}">
                <a16:creationId xmlns:a16="http://schemas.microsoft.com/office/drawing/2014/main" id="{23AD284D-37EB-4CEC-81D6-C8983A5E838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16186" y="994333"/>
            <a:ext cx="4268350" cy="3733711"/>
          </a:xfrm>
          <a:prstGeom prst="rect">
            <a:avLst/>
          </a:prstGeom>
        </p:spPr>
      </p:pic>
      <p:pic>
        <p:nvPicPr>
          <p:cNvPr id="13" name="Picture 12">
            <a:extLst>
              <a:ext uri="{FF2B5EF4-FFF2-40B4-BE49-F238E27FC236}">
                <a16:creationId xmlns:a16="http://schemas.microsoft.com/office/drawing/2014/main" id="{7F7A4221-65F3-4514-AE4C-B3073DD7E8C1}"/>
              </a:ext>
            </a:extLst>
          </p:cNvPr>
          <p:cNvPicPr>
            <a:picLocks noChangeAspect="1"/>
          </p:cNvPicPr>
          <p:nvPr/>
        </p:nvPicPr>
        <p:blipFill rotWithShape="1">
          <a:blip r:embed="rId5"/>
          <a:srcRect l="28254" t="20179" r="11969" b="29648"/>
          <a:stretch/>
        </p:blipFill>
        <p:spPr>
          <a:xfrm>
            <a:off x="9386888" y="4448685"/>
            <a:ext cx="976312" cy="250825"/>
          </a:xfrm>
          <a:prstGeom prst="rect">
            <a:avLst/>
          </a:prstGeom>
        </p:spPr>
      </p:pic>
    </p:spTree>
    <p:extLst>
      <p:ext uri="{BB962C8B-B14F-4D97-AF65-F5344CB8AC3E}">
        <p14:creationId xmlns:p14="http://schemas.microsoft.com/office/powerpoint/2010/main" val="3034917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erson sitting on a couch watching a television&#10;&#10;Description automatically generated with low confidence">
            <a:extLst>
              <a:ext uri="{FF2B5EF4-FFF2-40B4-BE49-F238E27FC236}">
                <a16:creationId xmlns:a16="http://schemas.microsoft.com/office/drawing/2014/main" id="{E06CD98A-99AB-42E7-BBF9-A6F0E7409F85}"/>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667" r="-1" b="-1"/>
          <a:stretch/>
        </p:blipFill>
        <p:spPr>
          <a:xfrm>
            <a:off x="20" y="10"/>
            <a:ext cx="8450297" cy="6857990"/>
          </a:xfrm>
          <a:prstGeom prst="rect">
            <a:avLst/>
          </a:prstGeom>
        </p:spPr>
      </p:pic>
      <p:sp>
        <p:nvSpPr>
          <p:cNvPr id="4" name="Slide Number Placeholder 3">
            <a:extLst>
              <a:ext uri="{FF2B5EF4-FFF2-40B4-BE49-F238E27FC236}">
                <a16:creationId xmlns:a16="http://schemas.microsoft.com/office/drawing/2014/main" id="{AB0B9D19-151C-4895-9301-B6F0E85F2161}"/>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FFFFFF"/>
                </a:solidFill>
              </a:rPr>
              <a:pPr>
                <a:spcAft>
                  <a:spcPts val="600"/>
                </a:spcAft>
              </a:pPr>
              <a:t>58</a:t>
            </a:fld>
            <a:endParaRPr lang="en-US" dirty="0">
              <a:solidFill>
                <a:srgbClr val="FFFFFF"/>
              </a:solidFill>
            </a:endParaRPr>
          </a:p>
        </p:txBody>
      </p:sp>
      <p:pic>
        <p:nvPicPr>
          <p:cNvPr id="12" name="Content Placeholder 11" descr="A picture containing text, outdoor, sign&#10;&#10;Description automatically generated">
            <a:extLst>
              <a:ext uri="{FF2B5EF4-FFF2-40B4-BE49-F238E27FC236}">
                <a16:creationId xmlns:a16="http://schemas.microsoft.com/office/drawing/2014/main" id="{4DE9FAEE-C051-4E37-8FA4-EDB2175ED01B}"/>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26001" r="8789"/>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08303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erson sitting on a couch watching a television&#10;&#10;Description automatically generated with low confidence">
            <a:extLst>
              <a:ext uri="{FF2B5EF4-FFF2-40B4-BE49-F238E27FC236}">
                <a16:creationId xmlns:a16="http://schemas.microsoft.com/office/drawing/2014/main" id="{E06CD98A-99AB-42E7-BBF9-A6F0E7409F85}"/>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667" r="-1" b="-1"/>
          <a:stretch/>
        </p:blipFill>
        <p:spPr>
          <a:xfrm>
            <a:off x="20" y="10"/>
            <a:ext cx="8450297" cy="6857990"/>
          </a:xfrm>
          <a:prstGeom prst="rect">
            <a:avLst/>
          </a:prstGeom>
        </p:spPr>
      </p:pic>
      <p:sp>
        <p:nvSpPr>
          <p:cNvPr id="4" name="Slide Number Placeholder 3">
            <a:extLst>
              <a:ext uri="{FF2B5EF4-FFF2-40B4-BE49-F238E27FC236}">
                <a16:creationId xmlns:a16="http://schemas.microsoft.com/office/drawing/2014/main" id="{AB0B9D19-151C-4895-9301-B6F0E85F2161}"/>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FFFFFF"/>
                </a:solidFill>
              </a:rPr>
              <a:pPr>
                <a:spcAft>
                  <a:spcPts val="600"/>
                </a:spcAft>
              </a:pPr>
              <a:t>59</a:t>
            </a:fld>
            <a:endParaRPr lang="en-US" dirty="0">
              <a:solidFill>
                <a:srgbClr val="FFFFFF"/>
              </a:solidFill>
            </a:endParaRPr>
          </a:p>
        </p:txBody>
      </p:sp>
      <p:pic>
        <p:nvPicPr>
          <p:cNvPr id="12" name="Content Placeholder 11" descr="A picture containing text, outdoor, sign&#10;&#10;Description automatically generated">
            <a:extLst>
              <a:ext uri="{FF2B5EF4-FFF2-40B4-BE49-F238E27FC236}">
                <a16:creationId xmlns:a16="http://schemas.microsoft.com/office/drawing/2014/main" id="{4DE9FAEE-C051-4E37-8FA4-EDB2175ED01B}"/>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26001" r="8789"/>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Arrow: Right 1">
            <a:extLst>
              <a:ext uri="{FF2B5EF4-FFF2-40B4-BE49-F238E27FC236}">
                <a16:creationId xmlns:a16="http://schemas.microsoft.com/office/drawing/2014/main" id="{B6098043-3AB6-4D90-B7BC-0A2A6C202F3D}"/>
              </a:ext>
            </a:extLst>
          </p:cNvPr>
          <p:cNvSpPr/>
          <p:nvPr/>
        </p:nvSpPr>
        <p:spPr>
          <a:xfrm>
            <a:off x="7239355" y="3113323"/>
            <a:ext cx="1611086" cy="13788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74710F1-5CD9-4FD6-A553-3D749CF1B0BF}"/>
              </a:ext>
            </a:extLst>
          </p:cNvPr>
          <p:cNvPicPr>
            <a:picLocks noChangeAspect="1"/>
          </p:cNvPicPr>
          <p:nvPr/>
        </p:nvPicPr>
        <p:blipFill>
          <a:blip r:embed="rId8"/>
          <a:stretch>
            <a:fillRect/>
          </a:stretch>
        </p:blipFill>
        <p:spPr>
          <a:xfrm>
            <a:off x="9010724" y="136525"/>
            <a:ext cx="1942951" cy="6222363"/>
          </a:xfrm>
          <a:prstGeom prst="rect">
            <a:avLst/>
          </a:prstGeom>
        </p:spPr>
      </p:pic>
    </p:spTree>
    <p:extLst>
      <p:ext uri="{BB962C8B-B14F-4D97-AF65-F5344CB8AC3E}">
        <p14:creationId xmlns:p14="http://schemas.microsoft.com/office/powerpoint/2010/main" val="4083453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0B4D31-9FD8-416A-B59D-2A2484B71B54}"/>
              </a:ext>
            </a:extLst>
          </p:cNvPr>
          <p:cNvSpPr>
            <a:spLocks noGrp="1"/>
          </p:cNvSpPr>
          <p:nvPr>
            <p:ph type="title"/>
          </p:nvPr>
        </p:nvSpPr>
        <p:spPr>
          <a:xfrm>
            <a:off x="965199" y="851517"/>
            <a:ext cx="5130795" cy="1461778"/>
          </a:xfrm>
        </p:spPr>
        <p:txBody>
          <a:bodyPr>
            <a:normAutofit/>
          </a:bodyPr>
          <a:lstStyle/>
          <a:p>
            <a:r>
              <a:rPr lang="en-US" sz="4000" dirty="0"/>
              <a:t>Emotion Precedes Its Regulation</a:t>
            </a:r>
          </a:p>
        </p:txBody>
      </p:sp>
      <p:sp>
        <p:nvSpPr>
          <p:cNvPr id="3" name="Content Placeholder 2">
            <a:extLst>
              <a:ext uri="{FF2B5EF4-FFF2-40B4-BE49-F238E27FC236}">
                <a16:creationId xmlns:a16="http://schemas.microsoft.com/office/drawing/2014/main" id="{46359D52-87E2-4BA7-AF4C-05A39479EDC5}"/>
              </a:ext>
            </a:extLst>
          </p:cNvPr>
          <p:cNvSpPr>
            <a:spLocks noGrp="1"/>
          </p:cNvSpPr>
          <p:nvPr>
            <p:ph idx="1"/>
          </p:nvPr>
        </p:nvSpPr>
        <p:spPr>
          <a:xfrm>
            <a:off x="965200" y="2470248"/>
            <a:ext cx="4153452" cy="3536236"/>
          </a:xfrm>
        </p:spPr>
        <p:txBody>
          <a:bodyPr>
            <a:normAutofit/>
          </a:bodyPr>
          <a:lstStyle/>
          <a:p>
            <a:r>
              <a:rPr lang="en-US" sz="2400" dirty="0"/>
              <a:t>Feeding different information into the same processes may produce different results.</a:t>
            </a:r>
          </a:p>
          <a:p>
            <a:r>
              <a:rPr lang="en-US" sz="2400" dirty="0"/>
              <a:t>Differences can exist between two people measured at the same point in time or the same person measured across time.</a:t>
            </a: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6</a:t>
            </a:fld>
            <a:endParaRPr lang="en-US" dirty="0">
              <a:solidFill>
                <a:schemeClr val="bg1"/>
              </a:solidFill>
            </a:endParaRPr>
          </a:p>
        </p:txBody>
      </p:sp>
      <p:grpSp>
        <p:nvGrpSpPr>
          <p:cNvPr id="6" name="Group 5">
            <a:extLst>
              <a:ext uri="{FF2B5EF4-FFF2-40B4-BE49-F238E27FC236}">
                <a16:creationId xmlns:a16="http://schemas.microsoft.com/office/drawing/2014/main" id="{BF7E460A-A2AD-4F41-BF4A-78FC6D8CE410}"/>
              </a:ext>
            </a:extLst>
          </p:cNvPr>
          <p:cNvGrpSpPr/>
          <p:nvPr/>
        </p:nvGrpSpPr>
        <p:grpSpPr>
          <a:xfrm>
            <a:off x="8442500" y="1387842"/>
            <a:ext cx="1432464" cy="4612877"/>
            <a:chOff x="8442500" y="1387842"/>
            <a:chExt cx="1432464" cy="4612877"/>
          </a:xfrm>
        </p:grpSpPr>
        <p:grpSp>
          <p:nvGrpSpPr>
            <p:cNvPr id="5" name="Group 4">
              <a:extLst>
                <a:ext uri="{FF2B5EF4-FFF2-40B4-BE49-F238E27FC236}">
                  <a16:creationId xmlns:a16="http://schemas.microsoft.com/office/drawing/2014/main" id="{A9995CC7-BB17-4BCE-A2A0-F37029C7E128}"/>
                </a:ext>
              </a:extLst>
            </p:cNvPr>
            <p:cNvGrpSpPr/>
            <p:nvPr/>
          </p:nvGrpSpPr>
          <p:grpSpPr>
            <a:xfrm>
              <a:off x="8452315" y="1387842"/>
              <a:ext cx="1422649" cy="4612877"/>
              <a:chOff x="8432667" y="1885218"/>
              <a:chExt cx="1422649" cy="4612877"/>
            </a:xfrm>
          </p:grpSpPr>
          <p:sp>
            <p:nvSpPr>
              <p:cNvPr id="14" name="Rectangle: Rounded Corners 13">
                <a:extLst>
                  <a:ext uri="{FF2B5EF4-FFF2-40B4-BE49-F238E27FC236}">
                    <a16:creationId xmlns:a16="http://schemas.microsoft.com/office/drawing/2014/main" id="{DF865AC5-60A7-4D91-8B1C-4B75D708B645}"/>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16" name="Rectangle: Rounded Corners 15">
                <a:extLst>
                  <a:ext uri="{FF2B5EF4-FFF2-40B4-BE49-F238E27FC236}">
                    <a16:creationId xmlns:a16="http://schemas.microsoft.com/office/drawing/2014/main" id="{F5908D82-294D-4E90-A11F-2F5C462582E0}"/>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17" name="Rectangle: Rounded Corners 16">
                <a:extLst>
                  <a:ext uri="{FF2B5EF4-FFF2-40B4-BE49-F238E27FC236}">
                    <a16:creationId xmlns:a16="http://schemas.microsoft.com/office/drawing/2014/main" id="{0B1CFA43-7252-48F4-A8D0-ED6DE6446A5A}"/>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Regulation</a:t>
                </a:r>
              </a:p>
            </p:txBody>
          </p:sp>
          <p:sp>
            <p:nvSpPr>
              <p:cNvPr id="18" name="Rectangle: Rounded Corners 17">
                <a:extLst>
                  <a:ext uri="{FF2B5EF4-FFF2-40B4-BE49-F238E27FC236}">
                    <a16:creationId xmlns:a16="http://schemas.microsoft.com/office/drawing/2014/main" id="{88580320-A382-4886-9CDA-85BE9AFDC6C8}"/>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19" name="Rectangle: Rounded Corners 18">
                <a:extLst>
                  <a:ext uri="{FF2B5EF4-FFF2-40B4-BE49-F238E27FC236}">
                    <a16:creationId xmlns:a16="http://schemas.microsoft.com/office/drawing/2014/main" id="{BF3F8A25-3429-498F-8C65-AF70DB8F9822}"/>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23" name="Straight Arrow Connector 22">
                <a:extLst>
                  <a:ext uri="{FF2B5EF4-FFF2-40B4-BE49-F238E27FC236}">
                    <a16:creationId xmlns:a16="http://schemas.microsoft.com/office/drawing/2014/main" id="{87DE718C-9C07-40DF-9B90-02E73086733D}"/>
                  </a:ext>
                </a:extLst>
              </p:cNvPr>
              <p:cNvCxnSpPr>
                <a:cxnSpLocks/>
                <a:endCxn id="16"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1DA84B-D1E3-465F-BA45-E45CA936597B}"/>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8A8F7B-1763-4C77-B8DB-59A8F7CB3CBC}"/>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4D39964-F052-4379-9698-E936F96865A2}"/>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FCC60D1C-23F2-4FD7-AE43-C5809667FFA7}"/>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Processing</a:t>
              </a:r>
            </a:p>
          </p:txBody>
        </p:sp>
        <p:cxnSp>
          <p:nvCxnSpPr>
            <p:cNvPr id="20" name="Straight Arrow Connector 19">
              <a:extLst>
                <a:ext uri="{FF2B5EF4-FFF2-40B4-BE49-F238E27FC236}">
                  <a16:creationId xmlns:a16="http://schemas.microsoft.com/office/drawing/2014/main" id="{787FD19B-FB73-47EB-9FF8-B3732AE976C5}"/>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0881C29-B504-41AE-9AF8-2D544B828A02}"/>
              </a:ext>
            </a:extLst>
          </p:cNvPr>
          <p:cNvSpPr txBox="1"/>
          <p:nvPr/>
        </p:nvSpPr>
        <p:spPr>
          <a:xfrm>
            <a:off x="7731954" y="872603"/>
            <a:ext cx="2870914" cy="369332"/>
          </a:xfrm>
          <a:prstGeom prst="rect">
            <a:avLst/>
          </a:prstGeom>
          <a:noFill/>
        </p:spPr>
        <p:txBody>
          <a:bodyPr wrap="none" rtlCol="0">
            <a:spAutoFit/>
          </a:bodyPr>
          <a:lstStyle/>
          <a:p>
            <a:r>
              <a:rPr lang="en-US" dirty="0"/>
              <a:t>Affective Regulation Pipeline</a:t>
            </a:r>
          </a:p>
        </p:txBody>
      </p:sp>
    </p:spTree>
    <p:extLst>
      <p:ext uri="{BB962C8B-B14F-4D97-AF65-F5344CB8AC3E}">
        <p14:creationId xmlns:p14="http://schemas.microsoft.com/office/powerpoint/2010/main" val="954539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erson sitting on a couch watching a television&#10;&#10;Description automatically generated with low confidence">
            <a:extLst>
              <a:ext uri="{FF2B5EF4-FFF2-40B4-BE49-F238E27FC236}">
                <a16:creationId xmlns:a16="http://schemas.microsoft.com/office/drawing/2014/main" id="{E06CD98A-99AB-42E7-BBF9-A6F0E7409F85}"/>
              </a:ext>
            </a:extLst>
          </p:cNvPr>
          <p:cNvPicPr>
            <a:picLocks noChangeAspect="1"/>
          </p:cNvPicPr>
          <p:nvPr/>
        </p:nvPicPr>
        <p:blipFill rotWithShape="1">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667" r="-1" b="-1"/>
          <a:stretch/>
        </p:blipFill>
        <p:spPr>
          <a:xfrm>
            <a:off x="20" y="10"/>
            <a:ext cx="8450297" cy="6857990"/>
          </a:xfrm>
          <a:prstGeom prst="rect">
            <a:avLst/>
          </a:prstGeom>
        </p:spPr>
      </p:pic>
      <p:sp>
        <p:nvSpPr>
          <p:cNvPr id="4" name="Slide Number Placeholder 3">
            <a:extLst>
              <a:ext uri="{FF2B5EF4-FFF2-40B4-BE49-F238E27FC236}">
                <a16:creationId xmlns:a16="http://schemas.microsoft.com/office/drawing/2014/main" id="{AB0B9D19-151C-4895-9301-B6F0E85F2161}"/>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FFFFFF"/>
                </a:solidFill>
              </a:rPr>
              <a:pPr>
                <a:spcAft>
                  <a:spcPts val="600"/>
                </a:spcAft>
              </a:pPr>
              <a:t>60</a:t>
            </a:fld>
            <a:endParaRPr lang="en-US" dirty="0">
              <a:solidFill>
                <a:srgbClr val="FFFFFF"/>
              </a:solidFill>
            </a:endParaRPr>
          </a:p>
        </p:txBody>
      </p:sp>
      <p:pic>
        <p:nvPicPr>
          <p:cNvPr id="12" name="Content Placeholder 11" descr="A picture containing text, outdoor, sign&#10;&#10;Description automatically generated">
            <a:extLst>
              <a:ext uri="{FF2B5EF4-FFF2-40B4-BE49-F238E27FC236}">
                <a16:creationId xmlns:a16="http://schemas.microsoft.com/office/drawing/2014/main" id="{4DE9FAEE-C051-4E37-8FA4-EDB2175ED01B}"/>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26001" r="8789"/>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9" name="Arrow: Right 8">
            <a:extLst>
              <a:ext uri="{FF2B5EF4-FFF2-40B4-BE49-F238E27FC236}">
                <a16:creationId xmlns:a16="http://schemas.microsoft.com/office/drawing/2014/main" id="{9A99D886-D66B-4394-837E-713D3626945E}"/>
              </a:ext>
            </a:extLst>
          </p:cNvPr>
          <p:cNvSpPr/>
          <p:nvPr/>
        </p:nvSpPr>
        <p:spPr>
          <a:xfrm rot="10800000">
            <a:off x="2570358" y="5336274"/>
            <a:ext cx="1611086" cy="13788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4ACACAD4-22C1-4D6C-8706-E7387AD41B84}"/>
              </a:ext>
            </a:extLst>
          </p:cNvPr>
          <p:cNvSpPr/>
          <p:nvPr/>
        </p:nvSpPr>
        <p:spPr>
          <a:xfrm rot="10800000">
            <a:off x="2565611" y="4288068"/>
            <a:ext cx="1611086" cy="13788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D4AC3086-FD17-4320-80A5-2F6FAA6C8124}"/>
              </a:ext>
            </a:extLst>
          </p:cNvPr>
          <p:cNvPicPr>
            <a:picLocks noChangeAspect="1"/>
          </p:cNvPicPr>
          <p:nvPr/>
        </p:nvPicPr>
        <p:blipFill>
          <a:blip r:embed="rId8"/>
          <a:stretch>
            <a:fillRect/>
          </a:stretch>
        </p:blipFill>
        <p:spPr>
          <a:xfrm>
            <a:off x="514644" y="158118"/>
            <a:ext cx="1942951" cy="6222363"/>
          </a:xfrm>
          <a:prstGeom prst="rect">
            <a:avLst/>
          </a:prstGeom>
        </p:spPr>
      </p:pic>
    </p:spTree>
    <p:extLst>
      <p:ext uri="{BB962C8B-B14F-4D97-AF65-F5344CB8AC3E}">
        <p14:creationId xmlns:p14="http://schemas.microsoft.com/office/powerpoint/2010/main" val="2948810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028E-4328-4E12-A6FA-7DE6A6F35E83}"/>
              </a:ext>
            </a:extLst>
          </p:cNvPr>
          <p:cNvSpPr>
            <a:spLocks noGrp="1"/>
          </p:cNvSpPr>
          <p:nvPr>
            <p:ph type="title"/>
          </p:nvPr>
        </p:nvSpPr>
        <p:spPr>
          <a:xfrm>
            <a:off x="6234330" y="803325"/>
            <a:ext cx="5314536" cy="1325563"/>
          </a:xfrm>
        </p:spPr>
        <p:txBody>
          <a:bodyPr>
            <a:normAutofit/>
          </a:bodyPr>
          <a:lstStyle/>
          <a:p>
            <a:r>
              <a:rPr lang="en-US" dirty="0"/>
              <a:t>Why Does Emotion Regulation Matter?</a:t>
            </a:r>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couple of boys playing chess&#10;&#10;Description automatically generated with low confidence">
            <a:extLst>
              <a:ext uri="{FF2B5EF4-FFF2-40B4-BE49-F238E27FC236}">
                <a16:creationId xmlns:a16="http://schemas.microsoft.com/office/drawing/2014/main" id="{0D63360E-70C3-4C19-A3C1-262CBFD4148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39" r="38012" b="-1"/>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Content Placeholder 2">
            <a:extLst>
              <a:ext uri="{FF2B5EF4-FFF2-40B4-BE49-F238E27FC236}">
                <a16:creationId xmlns:a16="http://schemas.microsoft.com/office/drawing/2014/main" id="{37FA9125-F1B4-489B-8B1F-7136E0D73F2C}"/>
              </a:ext>
            </a:extLst>
          </p:cNvPr>
          <p:cNvSpPr>
            <a:spLocks noGrp="1"/>
          </p:cNvSpPr>
          <p:nvPr>
            <p:ph idx="1"/>
          </p:nvPr>
        </p:nvSpPr>
        <p:spPr>
          <a:xfrm>
            <a:off x="6234329" y="2279018"/>
            <a:ext cx="5314543" cy="3375920"/>
          </a:xfrm>
        </p:spPr>
        <p:txBody>
          <a:bodyPr anchor="t">
            <a:normAutofit/>
          </a:bodyPr>
          <a:lstStyle/>
          <a:p>
            <a:r>
              <a:rPr lang="en-US" sz="1700" dirty="0"/>
              <a:t>Emotions motivate us and help us achieve goals </a:t>
            </a:r>
          </a:p>
          <a:p>
            <a:r>
              <a:rPr lang="en-US" sz="1700" dirty="0"/>
              <a:t>Critical for: </a:t>
            </a:r>
          </a:p>
          <a:p>
            <a:pPr lvl="1"/>
            <a:r>
              <a:rPr lang="en-US" sz="1700" dirty="0"/>
              <a:t>Normative development</a:t>
            </a:r>
          </a:p>
          <a:p>
            <a:pPr lvl="2"/>
            <a:r>
              <a:rPr lang="en-US" sz="1700" dirty="0"/>
              <a:t>Communication </a:t>
            </a:r>
          </a:p>
          <a:p>
            <a:pPr lvl="2"/>
            <a:r>
              <a:rPr lang="en-US" sz="1700" dirty="0"/>
              <a:t>Interpersonal relationships </a:t>
            </a:r>
          </a:p>
          <a:p>
            <a:pPr lvl="2"/>
            <a:r>
              <a:rPr lang="en-US" sz="1700" dirty="0"/>
              <a:t>Personal success </a:t>
            </a:r>
          </a:p>
          <a:p>
            <a:pPr lvl="1"/>
            <a:r>
              <a:rPr lang="en-US" sz="1700" dirty="0"/>
              <a:t>Clinical populations</a:t>
            </a:r>
          </a:p>
          <a:p>
            <a:pPr lvl="2"/>
            <a:r>
              <a:rPr lang="en-US" sz="1700" dirty="0"/>
              <a:t>Addiction </a:t>
            </a:r>
            <a:endParaRPr lang="en-US" sz="1700" baseline="30000" dirty="0"/>
          </a:p>
          <a:p>
            <a:pPr lvl="2"/>
            <a:r>
              <a:rPr lang="en-US" sz="1700" dirty="0"/>
              <a:t>Mania </a:t>
            </a:r>
          </a:p>
          <a:p>
            <a:pPr lvl="2"/>
            <a:r>
              <a:rPr lang="en-US" sz="1700" dirty="0"/>
              <a:t>Anxiety </a:t>
            </a:r>
          </a:p>
          <a:p>
            <a:pPr lvl="2"/>
            <a:r>
              <a:rPr lang="en-US" sz="1700" dirty="0"/>
              <a:t>Depression </a:t>
            </a:r>
          </a:p>
        </p:txBody>
      </p:sp>
      <p:sp>
        <p:nvSpPr>
          <p:cNvPr id="4" name="Slide Number Placeholder 3">
            <a:extLst>
              <a:ext uri="{FF2B5EF4-FFF2-40B4-BE49-F238E27FC236}">
                <a16:creationId xmlns:a16="http://schemas.microsoft.com/office/drawing/2014/main" id="{8A5B5737-467B-4E5D-B6F0-DC840FF5A5EA}"/>
              </a:ext>
            </a:extLst>
          </p:cNvPr>
          <p:cNvSpPr>
            <a:spLocks noGrp="1"/>
          </p:cNvSpPr>
          <p:nvPr>
            <p:ph type="sldNum" sz="quarter" idx="12"/>
          </p:nvPr>
        </p:nvSpPr>
        <p:spPr>
          <a:xfrm>
            <a:off x="11000232" y="6108192"/>
            <a:ext cx="548640" cy="548640"/>
          </a:xfrm>
          <a:prstGeom prst="ellipse">
            <a:avLst/>
          </a:prstGeom>
          <a:solidFill>
            <a:srgbClr val="5F3D4A"/>
          </a:solidFill>
        </p:spPr>
        <p:txBody>
          <a:bodyPr anchor="ctr">
            <a:normAutofit/>
          </a:bodyPr>
          <a:lstStyle/>
          <a:p>
            <a:pPr algn="ctr">
              <a:spcAft>
                <a:spcPts val="600"/>
              </a:spcAft>
            </a:pPr>
            <a:fld id="{487BF82C-E13A-41E3-8FC7-D3379C9C34FC}" type="slidenum">
              <a:rPr lang="en-US" sz="1500">
                <a:solidFill>
                  <a:srgbClr val="FFFFFF"/>
                </a:solidFill>
              </a:rPr>
              <a:pPr algn="ctr">
                <a:spcAft>
                  <a:spcPts val="600"/>
                </a:spcAft>
              </a:pPr>
              <a:t>61</a:t>
            </a:fld>
            <a:endParaRPr lang="en-US" sz="1500" dirty="0">
              <a:solidFill>
                <a:srgbClr val="FFFFFF"/>
              </a:solidFill>
            </a:endParaRPr>
          </a:p>
        </p:txBody>
      </p:sp>
    </p:spTree>
    <p:extLst>
      <p:ext uri="{BB962C8B-B14F-4D97-AF65-F5344CB8AC3E}">
        <p14:creationId xmlns:p14="http://schemas.microsoft.com/office/powerpoint/2010/main" val="2926267171"/>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028E-4328-4E12-A6FA-7DE6A6F35E83}"/>
              </a:ext>
            </a:extLst>
          </p:cNvPr>
          <p:cNvSpPr>
            <a:spLocks noGrp="1"/>
          </p:cNvSpPr>
          <p:nvPr>
            <p:ph type="title"/>
          </p:nvPr>
        </p:nvSpPr>
        <p:spPr>
          <a:xfrm>
            <a:off x="6234330" y="803325"/>
            <a:ext cx="5314536" cy="1325563"/>
          </a:xfrm>
        </p:spPr>
        <p:txBody>
          <a:bodyPr>
            <a:normAutofit/>
          </a:bodyPr>
          <a:lstStyle/>
          <a:p>
            <a:r>
              <a:rPr lang="en-US" dirty="0"/>
              <a:t>Why Does Emotion Regulation Matter?</a:t>
            </a:r>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FA9125-F1B4-489B-8B1F-7136E0D73F2C}"/>
              </a:ext>
            </a:extLst>
          </p:cNvPr>
          <p:cNvSpPr>
            <a:spLocks noGrp="1"/>
          </p:cNvSpPr>
          <p:nvPr>
            <p:ph idx="1"/>
          </p:nvPr>
        </p:nvSpPr>
        <p:spPr>
          <a:xfrm>
            <a:off x="6234329" y="2279018"/>
            <a:ext cx="5314543" cy="3375920"/>
          </a:xfrm>
        </p:spPr>
        <p:txBody>
          <a:bodyPr anchor="t">
            <a:normAutofit/>
          </a:bodyPr>
          <a:lstStyle/>
          <a:p>
            <a:r>
              <a:rPr lang="en-US" sz="1700" dirty="0"/>
              <a:t>Emotions motivate us and help us achieve goals</a:t>
            </a:r>
          </a:p>
          <a:p>
            <a:r>
              <a:rPr lang="en-US" sz="1700" dirty="0"/>
              <a:t>Critical for: </a:t>
            </a:r>
          </a:p>
          <a:p>
            <a:pPr lvl="1"/>
            <a:r>
              <a:rPr lang="en-US" sz="1700" dirty="0"/>
              <a:t>Clinical populations</a:t>
            </a:r>
          </a:p>
          <a:p>
            <a:pPr lvl="2"/>
            <a:r>
              <a:rPr lang="en-US" sz="1700" dirty="0"/>
              <a:t>Addiction</a:t>
            </a:r>
          </a:p>
          <a:p>
            <a:pPr lvl="2"/>
            <a:r>
              <a:rPr lang="en-US" sz="1700" dirty="0"/>
              <a:t>Mania</a:t>
            </a:r>
          </a:p>
          <a:p>
            <a:pPr lvl="2"/>
            <a:r>
              <a:rPr lang="en-US" sz="1700" dirty="0"/>
              <a:t>Anxiety</a:t>
            </a:r>
          </a:p>
          <a:p>
            <a:pPr lvl="2"/>
            <a:r>
              <a:rPr lang="en-US" sz="1700" dirty="0"/>
              <a:t>Depression</a:t>
            </a:r>
          </a:p>
          <a:p>
            <a:pPr lvl="1"/>
            <a:r>
              <a:rPr lang="en-US" sz="1700" dirty="0"/>
              <a:t>Normative development</a:t>
            </a:r>
          </a:p>
          <a:p>
            <a:pPr lvl="2"/>
            <a:r>
              <a:rPr lang="en-US" sz="1700" dirty="0"/>
              <a:t>Communication</a:t>
            </a:r>
          </a:p>
          <a:p>
            <a:pPr lvl="2"/>
            <a:r>
              <a:rPr lang="en-US" sz="1700" dirty="0"/>
              <a:t>Interpersonal relationships</a:t>
            </a:r>
          </a:p>
          <a:p>
            <a:pPr lvl="2"/>
            <a:r>
              <a:rPr lang="en-US" sz="1700" dirty="0"/>
              <a:t>Personal success</a:t>
            </a:r>
          </a:p>
        </p:txBody>
      </p:sp>
      <p:sp>
        <p:nvSpPr>
          <p:cNvPr id="4" name="Slide Number Placeholder 3">
            <a:extLst>
              <a:ext uri="{FF2B5EF4-FFF2-40B4-BE49-F238E27FC236}">
                <a16:creationId xmlns:a16="http://schemas.microsoft.com/office/drawing/2014/main" id="{8A5B5737-467B-4E5D-B6F0-DC840FF5A5EA}"/>
              </a:ext>
            </a:extLst>
          </p:cNvPr>
          <p:cNvSpPr>
            <a:spLocks noGrp="1"/>
          </p:cNvSpPr>
          <p:nvPr>
            <p:ph type="sldNum" sz="quarter" idx="12"/>
          </p:nvPr>
        </p:nvSpPr>
        <p:spPr>
          <a:xfrm>
            <a:off x="11000232" y="6108192"/>
            <a:ext cx="548640" cy="548640"/>
          </a:xfrm>
          <a:prstGeom prst="ellipse">
            <a:avLst/>
          </a:prstGeom>
          <a:solidFill>
            <a:srgbClr val="5F3D4A"/>
          </a:solidFill>
        </p:spPr>
        <p:txBody>
          <a:bodyPr anchor="ctr">
            <a:normAutofit/>
          </a:bodyPr>
          <a:lstStyle/>
          <a:p>
            <a:pPr algn="ctr">
              <a:spcAft>
                <a:spcPts val="600"/>
              </a:spcAft>
            </a:pPr>
            <a:fld id="{487BF82C-E13A-41E3-8FC7-D3379C9C34FC}" type="slidenum">
              <a:rPr lang="en-US" sz="1500">
                <a:solidFill>
                  <a:srgbClr val="FFFFFF"/>
                </a:solidFill>
              </a:rPr>
              <a:pPr algn="ctr">
                <a:spcAft>
                  <a:spcPts val="600"/>
                </a:spcAft>
              </a:pPr>
              <a:t>62</a:t>
            </a:fld>
            <a:endParaRPr lang="en-US" sz="1500" dirty="0">
              <a:solidFill>
                <a:srgbClr val="FFFFFF"/>
              </a:solidFill>
            </a:endParaRPr>
          </a:p>
        </p:txBody>
      </p:sp>
      <p:pic>
        <p:nvPicPr>
          <p:cNvPr id="6" name="Picture 5" descr="A couple of boys playing chess&#10;&#10;Description automatically generated with low confidence">
            <a:extLst>
              <a:ext uri="{FF2B5EF4-FFF2-40B4-BE49-F238E27FC236}">
                <a16:creationId xmlns:a16="http://schemas.microsoft.com/office/drawing/2014/main" id="{0D63360E-70C3-4C19-A3C1-262CBFD4148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39" t="-1" r="-30835" b="-1"/>
          <a:stretch/>
        </p:blipFill>
        <p:spPr>
          <a:xfrm>
            <a:off x="0" y="-2008"/>
            <a:ext cx="11548864"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Tree>
    <p:extLst>
      <p:ext uri="{BB962C8B-B14F-4D97-AF65-F5344CB8AC3E}">
        <p14:creationId xmlns:p14="http://schemas.microsoft.com/office/powerpoint/2010/main" val="2943110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ubtitle 2">
            <a:extLst>
              <a:ext uri="{FF2B5EF4-FFF2-40B4-BE49-F238E27FC236}">
                <a16:creationId xmlns:a16="http://schemas.microsoft.com/office/drawing/2014/main" id="{95F35597-4C76-4462-891F-A37797DF3D43}"/>
              </a:ext>
            </a:extLst>
          </p:cNvPr>
          <p:cNvSpPr>
            <a:spLocks noGrp="1"/>
          </p:cNvSpPr>
          <p:nvPr>
            <p:ph type="subTitle" idx="1"/>
          </p:nvPr>
        </p:nvSpPr>
        <p:spPr>
          <a:xfrm>
            <a:off x="-739016" y="1209578"/>
            <a:ext cx="5221185" cy="1372298"/>
          </a:xfrm>
        </p:spPr>
        <p:txBody>
          <a:bodyPr vert="horz" lIns="91440" tIns="45720" rIns="91440" bIns="45720" rtlCol="0" anchor="t">
            <a:noAutofit/>
          </a:bodyPr>
          <a:lstStyle/>
          <a:p>
            <a:r>
              <a:rPr lang="en-US" b="1" kern="1200" dirty="0">
                <a:solidFill>
                  <a:schemeClr val="tx1"/>
                </a:solidFill>
                <a:latin typeface="+mn-lt"/>
                <a:ea typeface="+mn-ea"/>
                <a:cs typeface="+mn-cs"/>
              </a:rPr>
              <a:t>Special Thanks to:</a:t>
            </a:r>
          </a:p>
          <a:p>
            <a:r>
              <a:rPr lang="en-US" kern="1200" dirty="0">
                <a:solidFill>
                  <a:schemeClr val="tx1"/>
                </a:solidFill>
                <a:latin typeface="+mn-lt"/>
                <a:ea typeface="+mn-ea"/>
                <a:cs typeface="+mn-cs"/>
              </a:rPr>
              <a:t>Chelsea Helion</a:t>
            </a:r>
          </a:p>
          <a:p>
            <a:r>
              <a:rPr lang="en-US" kern="1200" dirty="0">
                <a:solidFill>
                  <a:schemeClr val="tx1"/>
                </a:solidFill>
                <a:latin typeface="+mn-lt"/>
                <a:ea typeface="+mn-ea"/>
                <a:cs typeface="+mn-cs"/>
              </a:rPr>
              <a:t>Susan B. Perlman</a:t>
            </a:r>
          </a:p>
          <a:p>
            <a:r>
              <a:rPr lang="en-US" kern="1200" dirty="0">
                <a:solidFill>
                  <a:schemeClr val="tx1"/>
                </a:solidFill>
                <a:latin typeface="+mn-lt"/>
                <a:ea typeface="+mn-ea"/>
                <a:cs typeface="+mn-cs"/>
              </a:rPr>
              <a:t>Lindsey Tepfer</a:t>
            </a:r>
          </a:p>
          <a:p>
            <a:r>
              <a:rPr lang="en-US" kern="1200" dirty="0">
                <a:solidFill>
                  <a:schemeClr val="tx1"/>
                </a:solidFill>
                <a:latin typeface="+mn-lt"/>
                <a:ea typeface="+mn-ea"/>
                <a:cs typeface="+mn-cs"/>
              </a:rPr>
              <a:t>Susan Benear</a:t>
            </a:r>
          </a:p>
          <a:p>
            <a:r>
              <a:rPr lang="en-US" kern="1200" dirty="0">
                <a:solidFill>
                  <a:schemeClr val="tx1"/>
                </a:solidFill>
                <a:latin typeface="+mn-lt"/>
                <a:ea typeface="+mn-ea"/>
                <a:cs typeface="+mn-cs"/>
              </a:rPr>
              <a:t>Ginny Ulichney</a:t>
            </a:r>
          </a:p>
          <a:p>
            <a:r>
              <a:rPr lang="en-US" dirty="0"/>
              <a:t>Joanne Stasiak</a:t>
            </a:r>
          </a:p>
          <a:p>
            <a:r>
              <a:rPr lang="en-US" dirty="0"/>
              <a:t>Alina Spas</a:t>
            </a:r>
          </a:p>
          <a:p>
            <a:r>
              <a:rPr lang="en-US" dirty="0"/>
              <a:t>Melissa Rosahl</a:t>
            </a:r>
          </a:p>
          <a:p>
            <a:r>
              <a:rPr lang="en-US" dirty="0"/>
              <a:t>Tiara Bounyarith</a:t>
            </a:r>
          </a:p>
          <a:p>
            <a:r>
              <a:rPr lang="en-US" dirty="0"/>
              <a:t>Makiya Murphy</a:t>
            </a:r>
          </a:p>
          <a:p>
            <a:endParaRPr lang="en-US" dirty="0"/>
          </a:p>
          <a:p>
            <a:endParaRPr lang="en-US" dirty="0"/>
          </a:p>
          <a:p>
            <a:endParaRPr lang="en-US" kern="1200" dirty="0">
              <a:solidFill>
                <a:schemeClr val="tx1"/>
              </a:solidFill>
              <a:latin typeface="+mn-lt"/>
              <a:ea typeface="+mn-ea"/>
              <a:cs typeface="+mn-cs"/>
            </a:endParaRPr>
          </a:p>
        </p:txBody>
      </p:sp>
      <p:sp>
        <p:nvSpPr>
          <p:cNvPr id="17" name="Freeform: Shape 16">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A picture containing text&#10;&#10;Description automatically generated">
            <a:extLst>
              <a:ext uri="{FF2B5EF4-FFF2-40B4-BE49-F238E27FC236}">
                <a16:creationId xmlns:a16="http://schemas.microsoft.com/office/drawing/2014/main" id="{50720FC7-F4FD-4285-B0AC-A635A7F5F22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80332" y="1209578"/>
            <a:ext cx="4081325"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1" name="Freeform: Shape 20">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6840F0C3-A4DF-46FB-9851-B829EB782FA9}"/>
              </a:ext>
            </a:extLst>
          </p:cNvPr>
          <p:cNvSpPr>
            <a:spLocks noGrp="1"/>
          </p:cNvSpPr>
          <p:nvPr>
            <p:ph type="sldNum" sz="quarter" idx="12"/>
          </p:nvPr>
        </p:nvSpPr>
        <p:spPr>
          <a:xfrm>
            <a:off x="8610600" y="6356350"/>
            <a:ext cx="2711252" cy="365125"/>
          </a:xfrm>
        </p:spPr>
        <p:txBody>
          <a:bodyPr vert="horz" lIns="91440" tIns="45720" rIns="91440" bIns="45720" rtlCol="0" anchor="ctr">
            <a:normAutofit/>
          </a:bodyPr>
          <a:lstStyle/>
          <a:p>
            <a:pPr>
              <a:spcAft>
                <a:spcPts val="600"/>
              </a:spcAft>
            </a:pPr>
            <a:fld id="{487BF82C-E13A-41E3-8FC7-D3379C9C34FC}" type="slidenum">
              <a:rPr lang="en-US" smtClean="0"/>
              <a:pPr>
                <a:spcAft>
                  <a:spcPts val="600"/>
                </a:spcAft>
              </a:pPr>
              <a:t>63</a:t>
            </a:fld>
            <a:endParaRPr lang="en-US" dirty="0"/>
          </a:p>
        </p:txBody>
      </p:sp>
      <p:sp>
        <p:nvSpPr>
          <p:cNvPr id="23" name="Freeform: Shape 22">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dirty="0"/>
          </a:p>
        </p:txBody>
      </p:sp>
      <p:sp>
        <p:nvSpPr>
          <p:cNvPr id="10" name="Subtitle 2">
            <a:extLst>
              <a:ext uri="{FF2B5EF4-FFF2-40B4-BE49-F238E27FC236}">
                <a16:creationId xmlns:a16="http://schemas.microsoft.com/office/drawing/2014/main" id="{95C67078-2E1A-40E0-8C34-A762A0EBA04C}"/>
              </a:ext>
            </a:extLst>
          </p:cNvPr>
          <p:cNvSpPr txBox="1">
            <a:spLocks/>
          </p:cNvSpPr>
          <p:nvPr/>
        </p:nvSpPr>
        <p:spPr>
          <a:xfrm>
            <a:off x="2998974" y="1209578"/>
            <a:ext cx="2743200" cy="58443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a:p>
            <a:r>
              <a:rPr lang="en-US" kern="1200" dirty="0">
                <a:solidFill>
                  <a:schemeClr val="tx1"/>
                </a:solidFill>
                <a:latin typeface="+mn-lt"/>
                <a:ea typeface="+mn-ea"/>
                <a:cs typeface="+mn-cs"/>
              </a:rPr>
              <a:t>Deepu Murty</a:t>
            </a:r>
          </a:p>
          <a:p>
            <a:r>
              <a:rPr lang="en-US" kern="1200" dirty="0">
                <a:solidFill>
                  <a:schemeClr val="tx1"/>
                </a:solidFill>
                <a:latin typeface="+mn-lt"/>
                <a:ea typeface="+mn-ea"/>
                <a:cs typeface="+mn-cs"/>
              </a:rPr>
              <a:t>Nicole Henninger</a:t>
            </a:r>
          </a:p>
          <a:p>
            <a:r>
              <a:rPr lang="en-US" kern="1200" dirty="0">
                <a:solidFill>
                  <a:schemeClr val="tx1"/>
                </a:solidFill>
                <a:latin typeface="+mn-lt"/>
                <a:ea typeface="+mn-ea"/>
                <a:cs typeface="+mn-cs"/>
              </a:rPr>
              <a:t>Elizabeth Horwarth</a:t>
            </a:r>
          </a:p>
          <a:p>
            <a:r>
              <a:rPr lang="en-US" kern="1200" dirty="0">
                <a:solidFill>
                  <a:schemeClr val="tx1"/>
                </a:solidFill>
                <a:latin typeface="+mn-lt"/>
                <a:ea typeface="+mn-ea"/>
                <a:cs typeface="+mn-cs"/>
              </a:rPr>
              <a:t>Joy Ham</a:t>
            </a:r>
          </a:p>
          <a:p>
            <a:r>
              <a:rPr lang="en-US" dirty="0"/>
              <a:t>Helen Schmidt</a:t>
            </a:r>
          </a:p>
          <a:p>
            <a:r>
              <a:rPr lang="en-US" dirty="0"/>
              <a:t>Ian O’Shea</a:t>
            </a:r>
          </a:p>
          <a:p>
            <a:r>
              <a:rPr lang="en-US" dirty="0"/>
              <a:t>Sophia Tran</a:t>
            </a:r>
          </a:p>
          <a:p>
            <a:r>
              <a:rPr lang="en-US" dirty="0"/>
              <a:t>Angelique Vittone</a:t>
            </a:r>
          </a:p>
          <a:p>
            <a:r>
              <a:rPr lang="en-US" dirty="0"/>
              <a:t>Shay Richardson</a:t>
            </a:r>
          </a:p>
          <a:p>
            <a:r>
              <a:rPr lang="en-US" dirty="0"/>
              <a:t>Adhya Gowda</a:t>
            </a:r>
          </a:p>
          <a:p>
            <a:endParaRPr lang="en-US" dirty="0"/>
          </a:p>
          <a:p>
            <a:endParaRPr lang="en-US" dirty="0"/>
          </a:p>
          <a:p>
            <a:endParaRPr lang="en-US" dirty="0"/>
          </a:p>
        </p:txBody>
      </p:sp>
    </p:spTree>
    <p:extLst>
      <p:ext uri="{BB962C8B-B14F-4D97-AF65-F5344CB8AC3E}">
        <p14:creationId xmlns:p14="http://schemas.microsoft.com/office/powerpoint/2010/main" val="2511527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56E1723E-3302-4C9D-8E6B-AA54DDF7359A}"/>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9422" b="89970" l="4667" r="96222">
                        <a14:foregroundMark x1="66667" y1="48328" x2="49556" y2="52888"/>
                        <a14:foregroundMark x1="49556" y1="52888" x2="21333" y2="47112"/>
                        <a14:foregroundMark x1="21333" y1="47112" x2="26000" y2="32219"/>
                        <a14:foregroundMark x1="26000" y1="32219" x2="50000" y2="26140"/>
                        <a14:foregroundMark x1="50000" y1="26140" x2="58889" y2="31611"/>
                        <a14:foregroundMark x1="57111" y1="24924" x2="61333" y2="32523"/>
                        <a14:foregroundMark x1="50889" y1="43769" x2="29333" y2="54711"/>
                        <a14:foregroundMark x1="29333" y1="54711" x2="36000" y2="38298"/>
                        <a14:foregroundMark x1="36000" y1="38298" x2="45556" y2="29483"/>
                        <a14:foregroundMark x1="45556" y1="29483" x2="49333" y2="27660"/>
                        <a14:foregroundMark x1="29556" y1="48024" x2="27111" y2="53191"/>
                        <a14:foregroundMark x1="13556" y1="77812" x2="4667" y2="89362"/>
                        <a14:foregroundMark x1="4667" y1="89362" x2="4667" y2="89362"/>
                        <a14:foregroundMark x1="82000" y1="68693" x2="92000" y2="77508"/>
                        <a14:foregroundMark x1="92000" y1="77508" x2="96222" y2="88754"/>
                        <a14:foregroundMark x1="72889" y1="51064" x2="67556" y2="48328"/>
                        <a14:backgroundMark x1="19111" y1="57751" x2="19111" y2="57751"/>
                        <a14:backgroundMark x1="77778" y1="55927" x2="77778" y2="5592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7257" y="-16399"/>
            <a:ext cx="10357485" cy="7572472"/>
          </a:xfrm>
        </p:spPr>
      </p:pic>
      <p:sp>
        <p:nvSpPr>
          <p:cNvPr id="4" name="Slide Number Placeholder 3">
            <a:extLst>
              <a:ext uri="{FF2B5EF4-FFF2-40B4-BE49-F238E27FC236}">
                <a16:creationId xmlns:a16="http://schemas.microsoft.com/office/drawing/2014/main" id="{75505E1A-4522-46F2-B147-A8E7BF765EB7}"/>
              </a:ext>
            </a:extLst>
          </p:cNvPr>
          <p:cNvSpPr>
            <a:spLocks noGrp="1"/>
          </p:cNvSpPr>
          <p:nvPr>
            <p:ph type="sldNum" sz="quarter" idx="12"/>
          </p:nvPr>
        </p:nvSpPr>
        <p:spPr/>
        <p:txBody>
          <a:bodyPr/>
          <a:lstStyle/>
          <a:p>
            <a:fld id="{487BF82C-E13A-41E3-8FC7-D3379C9C34FC}" type="slidenum">
              <a:rPr lang="en-US" smtClean="0"/>
              <a:t>64</a:t>
            </a:fld>
            <a:endParaRPr lang="en-US" dirty="0"/>
          </a:p>
        </p:txBody>
      </p:sp>
    </p:spTree>
    <p:extLst>
      <p:ext uri="{BB962C8B-B14F-4D97-AF65-F5344CB8AC3E}">
        <p14:creationId xmlns:p14="http://schemas.microsoft.com/office/powerpoint/2010/main" val="259444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0B4D31-9FD8-416A-B59D-2A2484B71B54}"/>
              </a:ext>
            </a:extLst>
          </p:cNvPr>
          <p:cNvSpPr>
            <a:spLocks noGrp="1"/>
          </p:cNvSpPr>
          <p:nvPr>
            <p:ph type="title"/>
          </p:nvPr>
        </p:nvSpPr>
        <p:spPr>
          <a:xfrm>
            <a:off x="965199" y="851517"/>
            <a:ext cx="5130795" cy="1461778"/>
          </a:xfrm>
        </p:spPr>
        <p:txBody>
          <a:bodyPr>
            <a:normAutofit/>
          </a:bodyPr>
          <a:lstStyle/>
          <a:p>
            <a:r>
              <a:rPr lang="en-US" sz="4000" dirty="0"/>
              <a:t>Emotion Precedes Its Regulation</a:t>
            </a:r>
          </a:p>
        </p:txBody>
      </p:sp>
      <p:sp>
        <p:nvSpPr>
          <p:cNvPr id="3" name="Content Placeholder 2">
            <a:extLst>
              <a:ext uri="{FF2B5EF4-FFF2-40B4-BE49-F238E27FC236}">
                <a16:creationId xmlns:a16="http://schemas.microsoft.com/office/drawing/2014/main" id="{46359D52-87E2-4BA7-AF4C-05A39479EDC5}"/>
              </a:ext>
            </a:extLst>
          </p:cNvPr>
          <p:cNvSpPr>
            <a:spLocks noGrp="1"/>
          </p:cNvSpPr>
          <p:nvPr>
            <p:ph idx="1"/>
          </p:nvPr>
        </p:nvSpPr>
        <p:spPr>
          <a:xfrm>
            <a:off x="965200" y="2470248"/>
            <a:ext cx="4153452" cy="3536236"/>
          </a:xfrm>
        </p:spPr>
        <p:txBody>
          <a:bodyPr>
            <a:normAutofit/>
          </a:bodyPr>
          <a:lstStyle/>
          <a:p>
            <a:r>
              <a:rPr lang="en-US" sz="2400" dirty="0"/>
              <a:t>Feeding different information into the same processes may produce different results.</a:t>
            </a:r>
          </a:p>
          <a:p>
            <a:r>
              <a:rPr lang="en-US" sz="2400" dirty="0"/>
              <a:t>Differences can exist between two people measured at the same point in time or the same person measured across time.</a:t>
            </a: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7</a:t>
            </a:fld>
            <a:endParaRPr lang="en-US" dirty="0">
              <a:solidFill>
                <a:schemeClr val="bg1"/>
              </a:solidFill>
            </a:endParaRPr>
          </a:p>
        </p:txBody>
      </p:sp>
      <p:grpSp>
        <p:nvGrpSpPr>
          <p:cNvPr id="6" name="Group 5">
            <a:extLst>
              <a:ext uri="{FF2B5EF4-FFF2-40B4-BE49-F238E27FC236}">
                <a16:creationId xmlns:a16="http://schemas.microsoft.com/office/drawing/2014/main" id="{BF7E460A-A2AD-4F41-BF4A-78FC6D8CE410}"/>
              </a:ext>
            </a:extLst>
          </p:cNvPr>
          <p:cNvGrpSpPr/>
          <p:nvPr/>
        </p:nvGrpSpPr>
        <p:grpSpPr>
          <a:xfrm>
            <a:off x="8442500" y="1387842"/>
            <a:ext cx="1432464" cy="4612877"/>
            <a:chOff x="8442500" y="1387842"/>
            <a:chExt cx="1432464" cy="4612877"/>
          </a:xfrm>
        </p:grpSpPr>
        <p:grpSp>
          <p:nvGrpSpPr>
            <p:cNvPr id="5" name="Group 4">
              <a:extLst>
                <a:ext uri="{FF2B5EF4-FFF2-40B4-BE49-F238E27FC236}">
                  <a16:creationId xmlns:a16="http://schemas.microsoft.com/office/drawing/2014/main" id="{A9995CC7-BB17-4BCE-A2A0-F37029C7E128}"/>
                </a:ext>
              </a:extLst>
            </p:cNvPr>
            <p:cNvGrpSpPr/>
            <p:nvPr/>
          </p:nvGrpSpPr>
          <p:grpSpPr>
            <a:xfrm>
              <a:off x="8452315" y="1387842"/>
              <a:ext cx="1422649" cy="4612877"/>
              <a:chOff x="8432667" y="1885218"/>
              <a:chExt cx="1422649" cy="4612877"/>
            </a:xfrm>
          </p:grpSpPr>
          <p:sp>
            <p:nvSpPr>
              <p:cNvPr id="14" name="Rectangle: Rounded Corners 13">
                <a:extLst>
                  <a:ext uri="{FF2B5EF4-FFF2-40B4-BE49-F238E27FC236}">
                    <a16:creationId xmlns:a16="http://schemas.microsoft.com/office/drawing/2014/main" id="{DF865AC5-60A7-4D91-8B1C-4B75D708B645}"/>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16" name="Rectangle: Rounded Corners 15">
                <a:extLst>
                  <a:ext uri="{FF2B5EF4-FFF2-40B4-BE49-F238E27FC236}">
                    <a16:creationId xmlns:a16="http://schemas.microsoft.com/office/drawing/2014/main" id="{F5908D82-294D-4E90-A11F-2F5C462582E0}"/>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17" name="Rectangle: Rounded Corners 16">
                <a:extLst>
                  <a:ext uri="{FF2B5EF4-FFF2-40B4-BE49-F238E27FC236}">
                    <a16:creationId xmlns:a16="http://schemas.microsoft.com/office/drawing/2014/main" id="{0B1CFA43-7252-48F4-A8D0-ED6DE6446A5A}"/>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Regulation</a:t>
                </a:r>
              </a:p>
            </p:txBody>
          </p:sp>
          <p:sp>
            <p:nvSpPr>
              <p:cNvPr id="18" name="Rectangle: Rounded Corners 17">
                <a:extLst>
                  <a:ext uri="{FF2B5EF4-FFF2-40B4-BE49-F238E27FC236}">
                    <a16:creationId xmlns:a16="http://schemas.microsoft.com/office/drawing/2014/main" id="{88580320-A382-4886-9CDA-85BE9AFDC6C8}"/>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19" name="Rectangle: Rounded Corners 18">
                <a:extLst>
                  <a:ext uri="{FF2B5EF4-FFF2-40B4-BE49-F238E27FC236}">
                    <a16:creationId xmlns:a16="http://schemas.microsoft.com/office/drawing/2014/main" id="{BF3F8A25-3429-498F-8C65-AF70DB8F9822}"/>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23" name="Straight Arrow Connector 22">
                <a:extLst>
                  <a:ext uri="{FF2B5EF4-FFF2-40B4-BE49-F238E27FC236}">
                    <a16:creationId xmlns:a16="http://schemas.microsoft.com/office/drawing/2014/main" id="{87DE718C-9C07-40DF-9B90-02E73086733D}"/>
                  </a:ext>
                </a:extLst>
              </p:cNvPr>
              <p:cNvCxnSpPr>
                <a:cxnSpLocks/>
                <a:endCxn id="16"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1DA84B-D1E3-465F-BA45-E45CA936597B}"/>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8A8F7B-1763-4C77-B8DB-59A8F7CB3CBC}"/>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4D39964-F052-4379-9698-E936F96865A2}"/>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FCC60D1C-23F2-4FD7-AE43-C5809667FFA7}"/>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20" name="Straight Arrow Connector 19">
              <a:extLst>
                <a:ext uri="{FF2B5EF4-FFF2-40B4-BE49-F238E27FC236}">
                  <a16:creationId xmlns:a16="http://schemas.microsoft.com/office/drawing/2014/main" id="{787FD19B-FB73-47EB-9FF8-B3732AE976C5}"/>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0881C29-B504-41AE-9AF8-2D544B828A02}"/>
              </a:ext>
            </a:extLst>
          </p:cNvPr>
          <p:cNvSpPr txBox="1"/>
          <p:nvPr/>
        </p:nvSpPr>
        <p:spPr>
          <a:xfrm>
            <a:off x="7731954" y="872603"/>
            <a:ext cx="2870914" cy="369332"/>
          </a:xfrm>
          <a:prstGeom prst="rect">
            <a:avLst/>
          </a:prstGeom>
          <a:noFill/>
        </p:spPr>
        <p:txBody>
          <a:bodyPr wrap="none" rtlCol="0">
            <a:spAutoFit/>
          </a:bodyPr>
          <a:lstStyle/>
          <a:p>
            <a:r>
              <a:rPr lang="en-US" dirty="0"/>
              <a:t>Affective Regulation Pipeline</a:t>
            </a:r>
          </a:p>
        </p:txBody>
      </p:sp>
      <p:sp>
        <p:nvSpPr>
          <p:cNvPr id="9" name="Arrow: Left 8">
            <a:extLst>
              <a:ext uri="{FF2B5EF4-FFF2-40B4-BE49-F238E27FC236}">
                <a16:creationId xmlns:a16="http://schemas.microsoft.com/office/drawing/2014/main" id="{808D5E23-F2D0-4463-B5B6-AAA76712D9C7}"/>
              </a:ext>
            </a:extLst>
          </p:cNvPr>
          <p:cNvSpPr/>
          <p:nvPr/>
        </p:nvSpPr>
        <p:spPr>
          <a:xfrm>
            <a:off x="10065542" y="1314887"/>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E1F0592-882D-4AB5-8E05-3680A5D67E4B}"/>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Tree>
    <p:extLst>
      <p:ext uri="{BB962C8B-B14F-4D97-AF65-F5344CB8AC3E}">
        <p14:creationId xmlns:p14="http://schemas.microsoft.com/office/powerpoint/2010/main" val="33381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0B4D31-9FD8-416A-B59D-2A2484B71B54}"/>
              </a:ext>
            </a:extLst>
          </p:cNvPr>
          <p:cNvSpPr>
            <a:spLocks noGrp="1"/>
          </p:cNvSpPr>
          <p:nvPr>
            <p:ph type="title"/>
          </p:nvPr>
        </p:nvSpPr>
        <p:spPr>
          <a:xfrm>
            <a:off x="965199" y="851517"/>
            <a:ext cx="5130795" cy="1461778"/>
          </a:xfrm>
        </p:spPr>
        <p:txBody>
          <a:bodyPr>
            <a:normAutofit/>
          </a:bodyPr>
          <a:lstStyle/>
          <a:p>
            <a:r>
              <a:rPr lang="en-US" sz="4000" dirty="0"/>
              <a:t>Emotion Precedes Its Regulation</a:t>
            </a:r>
          </a:p>
        </p:txBody>
      </p:sp>
      <p:sp>
        <p:nvSpPr>
          <p:cNvPr id="3" name="Content Placeholder 2">
            <a:extLst>
              <a:ext uri="{FF2B5EF4-FFF2-40B4-BE49-F238E27FC236}">
                <a16:creationId xmlns:a16="http://schemas.microsoft.com/office/drawing/2014/main" id="{46359D52-87E2-4BA7-AF4C-05A39479EDC5}"/>
              </a:ext>
            </a:extLst>
          </p:cNvPr>
          <p:cNvSpPr>
            <a:spLocks noGrp="1"/>
          </p:cNvSpPr>
          <p:nvPr>
            <p:ph idx="1"/>
          </p:nvPr>
        </p:nvSpPr>
        <p:spPr>
          <a:xfrm>
            <a:off x="965200" y="2470248"/>
            <a:ext cx="4153452" cy="3536236"/>
          </a:xfrm>
        </p:spPr>
        <p:txBody>
          <a:bodyPr>
            <a:normAutofit/>
          </a:bodyPr>
          <a:lstStyle/>
          <a:p>
            <a:r>
              <a:rPr lang="en-US" sz="2400" dirty="0"/>
              <a:t>Feeding different information into the same processes may produce different results.</a:t>
            </a:r>
          </a:p>
          <a:p>
            <a:r>
              <a:rPr lang="en-US" sz="2400" dirty="0"/>
              <a:t>Differences can exist between two people measured at the same point in time or the same person measured across time.</a:t>
            </a: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8</a:t>
            </a:fld>
            <a:endParaRPr lang="en-US" dirty="0">
              <a:solidFill>
                <a:schemeClr val="bg1"/>
              </a:solidFill>
            </a:endParaRPr>
          </a:p>
        </p:txBody>
      </p:sp>
      <p:grpSp>
        <p:nvGrpSpPr>
          <p:cNvPr id="20" name="Group 19">
            <a:extLst>
              <a:ext uri="{FF2B5EF4-FFF2-40B4-BE49-F238E27FC236}">
                <a16:creationId xmlns:a16="http://schemas.microsoft.com/office/drawing/2014/main" id="{8BA156BA-B0C6-4D64-AB18-05617412DCCC}"/>
              </a:ext>
            </a:extLst>
          </p:cNvPr>
          <p:cNvGrpSpPr/>
          <p:nvPr/>
        </p:nvGrpSpPr>
        <p:grpSpPr>
          <a:xfrm>
            <a:off x="8442500" y="1387842"/>
            <a:ext cx="1432464" cy="4612877"/>
            <a:chOff x="8442500" y="1387842"/>
            <a:chExt cx="1432464" cy="4612877"/>
          </a:xfrm>
        </p:grpSpPr>
        <p:grpSp>
          <p:nvGrpSpPr>
            <p:cNvPr id="21" name="Group 20">
              <a:extLst>
                <a:ext uri="{FF2B5EF4-FFF2-40B4-BE49-F238E27FC236}">
                  <a16:creationId xmlns:a16="http://schemas.microsoft.com/office/drawing/2014/main" id="{7C6E85DD-08C9-4BF8-A411-699DA2436C18}"/>
                </a:ext>
              </a:extLst>
            </p:cNvPr>
            <p:cNvGrpSpPr/>
            <p:nvPr/>
          </p:nvGrpSpPr>
          <p:grpSpPr>
            <a:xfrm>
              <a:off x="8452315" y="1387842"/>
              <a:ext cx="1422649" cy="4612877"/>
              <a:chOff x="8432667" y="1885218"/>
              <a:chExt cx="1422649" cy="4612877"/>
            </a:xfrm>
          </p:grpSpPr>
          <p:sp>
            <p:nvSpPr>
              <p:cNvPr id="28" name="Rectangle: Rounded Corners 27">
                <a:extLst>
                  <a:ext uri="{FF2B5EF4-FFF2-40B4-BE49-F238E27FC236}">
                    <a16:creationId xmlns:a16="http://schemas.microsoft.com/office/drawing/2014/main" id="{20891C79-9357-464D-B943-573C6F1E5D17}"/>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29" name="Rectangle: Rounded Corners 28">
                <a:extLst>
                  <a:ext uri="{FF2B5EF4-FFF2-40B4-BE49-F238E27FC236}">
                    <a16:creationId xmlns:a16="http://schemas.microsoft.com/office/drawing/2014/main" id="{60152D52-CF34-44A6-BB6B-D919C9FF707D}"/>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0" name="Rectangle: Rounded Corners 29">
                <a:extLst>
                  <a:ext uri="{FF2B5EF4-FFF2-40B4-BE49-F238E27FC236}">
                    <a16:creationId xmlns:a16="http://schemas.microsoft.com/office/drawing/2014/main" id="{B5F88160-1E96-43EE-8846-9DE14ADC4C04}"/>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Regulation</a:t>
                </a:r>
              </a:p>
            </p:txBody>
          </p:sp>
          <p:sp>
            <p:nvSpPr>
              <p:cNvPr id="31" name="Rectangle: Rounded Corners 30">
                <a:extLst>
                  <a:ext uri="{FF2B5EF4-FFF2-40B4-BE49-F238E27FC236}">
                    <a16:creationId xmlns:a16="http://schemas.microsoft.com/office/drawing/2014/main" id="{D7E843A5-EAA3-4764-8BA6-41C0DE7257D3}"/>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2" name="Rectangle: Rounded Corners 31">
                <a:extLst>
                  <a:ext uri="{FF2B5EF4-FFF2-40B4-BE49-F238E27FC236}">
                    <a16:creationId xmlns:a16="http://schemas.microsoft.com/office/drawing/2014/main" id="{69D95909-9D31-422C-B0F4-0C82856EB2A0}"/>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3" name="Straight Arrow Connector 32">
                <a:extLst>
                  <a:ext uri="{FF2B5EF4-FFF2-40B4-BE49-F238E27FC236}">
                    <a16:creationId xmlns:a16="http://schemas.microsoft.com/office/drawing/2014/main" id="{76665CDC-C0EA-4968-A938-4AEF1110D461}"/>
                  </a:ext>
                </a:extLst>
              </p:cNvPr>
              <p:cNvCxnSpPr>
                <a:cxnSpLocks/>
                <a:endCxn id="29"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AE8E08-743B-44CD-9CE0-D3E53AE514A1}"/>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137C5CF-D041-4ADA-92F7-3C55AAB07271}"/>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1F9D5A7-8F60-4D0E-B106-4FB155F94257}"/>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C09080AD-F58E-4A66-8248-C43F34BF7776}"/>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Processing</a:t>
              </a:r>
            </a:p>
          </p:txBody>
        </p:sp>
        <p:cxnSp>
          <p:nvCxnSpPr>
            <p:cNvPr id="27" name="Straight Arrow Connector 26">
              <a:extLst>
                <a:ext uri="{FF2B5EF4-FFF2-40B4-BE49-F238E27FC236}">
                  <a16:creationId xmlns:a16="http://schemas.microsoft.com/office/drawing/2014/main" id="{540BCE06-1BB8-4EC9-AA39-D3523455C903}"/>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8" name="Arrow: Left 37">
            <a:extLst>
              <a:ext uri="{FF2B5EF4-FFF2-40B4-BE49-F238E27FC236}">
                <a16:creationId xmlns:a16="http://schemas.microsoft.com/office/drawing/2014/main" id="{A162E4F7-9B2B-422E-A7A3-E8486B7904A4}"/>
              </a:ext>
            </a:extLst>
          </p:cNvPr>
          <p:cNvSpPr/>
          <p:nvPr/>
        </p:nvSpPr>
        <p:spPr>
          <a:xfrm>
            <a:off x="10065542" y="2128302"/>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8E98D9DC-5952-4C2E-90B3-E414D71DC8A5}"/>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0" name="TextBox 39">
            <a:extLst>
              <a:ext uri="{FF2B5EF4-FFF2-40B4-BE49-F238E27FC236}">
                <a16:creationId xmlns:a16="http://schemas.microsoft.com/office/drawing/2014/main" id="{452E08C4-4552-4DF9-8116-923C99F47AE7}"/>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Tree>
    <p:extLst>
      <p:ext uri="{BB962C8B-B14F-4D97-AF65-F5344CB8AC3E}">
        <p14:creationId xmlns:p14="http://schemas.microsoft.com/office/powerpoint/2010/main" val="2858213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0B4D31-9FD8-416A-B59D-2A2484B71B54}"/>
              </a:ext>
            </a:extLst>
          </p:cNvPr>
          <p:cNvSpPr>
            <a:spLocks noGrp="1"/>
          </p:cNvSpPr>
          <p:nvPr>
            <p:ph type="title"/>
          </p:nvPr>
        </p:nvSpPr>
        <p:spPr>
          <a:xfrm>
            <a:off x="965199" y="851517"/>
            <a:ext cx="5130795" cy="1461778"/>
          </a:xfrm>
        </p:spPr>
        <p:txBody>
          <a:bodyPr>
            <a:normAutofit/>
          </a:bodyPr>
          <a:lstStyle/>
          <a:p>
            <a:r>
              <a:rPr lang="en-US" sz="4000" dirty="0"/>
              <a:t>Emotion Precedes Its Regulation</a:t>
            </a:r>
          </a:p>
        </p:txBody>
      </p:sp>
      <p:sp>
        <p:nvSpPr>
          <p:cNvPr id="3" name="Content Placeholder 2">
            <a:extLst>
              <a:ext uri="{FF2B5EF4-FFF2-40B4-BE49-F238E27FC236}">
                <a16:creationId xmlns:a16="http://schemas.microsoft.com/office/drawing/2014/main" id="{46359D52-87E2-4BA7-AF4C-05A39479EDC5}"/>
              </a:ext>
            </a:extLst>
          </p:cNvPr>
          <p:cNvSpPr>
            <a:spLocks noGrp="1"/>
          </p:cNvSpPr>
          <p:nvPr>
            <p:ph idx="1"/>
          </p:nvPr>
        </p:nvSpPr>
        <p:spPr>
          <a:xfrm>
            <a:off x="965200" y="2470248"/>
            <a:ext cx="4153452" cy="3536236"/>
          </a:xfrm>
        </p:spPr>
        <p:txBody>
          <a:bodyPr>
            <a:normAutofit/>
          </a:bodyPr>
          <a:lstStyle/>
          <a:p>
            <a:r>
              <a:rPr lang="en-US" sz="2400" dirty="0"/>
              <a:t>Feeding different information into the same processes may produce different results.</a:t>
            </a:r>
          </a:p>
          <a:p>
            <a:r>
              <a:rPr lang="en-US" sz="2400" dirty="0"/>
              <a:t>Differences can exist between two people measured at the same point in time or the same person measured across time.</a:t>
            </a: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9</a:t>
            </a:fld>
            <a:endParaRPr lang="en-US" dirty="0">
              <a:solidFill>
                <a:schemeClr val="bg1"/>
              </a:solidFill>
            </a:endParaRPr>
          </a:p>
        </p:txBody>
      </p:sp>
      <p:grpSp>
        <p:nvGrpSpPr>
          <p:cNvPr id="20" name="Group 19">
            <a:extLst>
              <a:ext uri="{FF2B5EF4-FFF2-40B4-BE49-F238E27FC236}">
                <a16:creationId xmlns:a16="http://schemas.microsoft.com/office/drawing/2014/main" id="{930A6CEB-39E5-44D8-95B9-85A54425E5A3}"/>
              </a:ext>
            </a:extLst>
          </p:cNvPr>
          <p:cNvGrpSpPr/>
          <p:nvPr/>
        </p:nvGrpSpPr>
        <p:grpSpPr>
          <a:xfrm>
            <a:off x="8442500" y="1387842"/>
            <a:ext cx="1432464" cy="4612877"/>
            <a:chOff x="8442500" y="1387842"/>
            <a:chExt cx="1432464" cy="4612877"/>
          </a:xfrm>
        </p:grpSpPr>
        <p:grpSp>
          <p:nvGrpSpPr>
            <p:cNvPr id="21" name="Group 20">
              <a:extLst>
                <a:ext uri="{FF2B5EF4-FFF2-40B4-BE49-F238E27FC236}">
                  <a16:creationId xmlns:a16="http://schemas.microsoft.com/office/drawing/2014/main" id="{AF438E77-CE42-445E-9716-083B3E9F8368}"/>
                </a:ext>
              </a:extLst>
            </p:cNvPr>
            <p:cNvGrpSpPr/>
            <p:nvPr/>
          </p:nvGrpSpPr>
          <p:grpSpPr>
            <a:xfrm>
              <a:off x="8452315" y="1387842"/>
              <a:ext cx="1422649" cy="4612877"/>
              <a:chOff x="8432667" y="1885218"/>
              <a:chExt cx="1422649" cy="4612877"/>
            </a:xfrm>
          </p:grpSpPr>
          <p:sp>
            <p:nvSpPr>
              <p:cNvPr id="28" name="Rectangle: Rounded Corners 27">
                <a:extLst>
                  <a:ext uri="{FF2B5EF4-FFF2-40B4-BE49-F238E27FC236}">
                    <a16:creationId xmlns:a16="http://schemas.microsoft.com/office/drawing/2014/main" id="{F67A207D-FDDC-497A-A661-3401780E85DF}"/>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29" name="Rectangle: Rounded Corners 28">
                <a:extLst>
                  <a:ext uri="{FF2B5EF4-FFF2-40B4-BE49-F238E27FC236}">
                    <a16:creationId xmlns:a16="http://schemas.microsoft.com/office/drawing/2014/main" id="{0115CDCE-427C-43D8-AFF3-FEF8B3CF0701}"/>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0" name="Rectangle: Rounded Corners 29">
                <a:extLst>
                  <a:ext uri="{FF2B5EF4-FFF2-40B4-BE49-F238E27FC236}">
                    <a16:creationId xmlns:a16="http://schemas.microsoft.com/office/drawing/2014/main" id="{E8EFB2B3-37D8-42B0-963F-61DAC31E699C}"/>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Regulation</a:t>
                </a:r>
              </a:p>
            </p:txBody>
          </p:sp>
          <p:sp>
            <p:nvSpPr>
              <p:cNvPr id="31" name="Rectangle: Rounded Corners 30">
                <a:extLst>
                  <a:ext uri="{FF2B5EF4-FFF2-40B4-BE49-F238E27FC236}">
                    <a16:creationId xmlns:a16="http://schemas.microsoft.com/office/drawing/2014/main" id="{FD27BA6C-8208-4A14-9044-6A2EDB6AEF3A}"/>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2" name="Rectangle: Rounded Corners 31">
                <a:extLst>
                  <a:ext uri="{FF2B5EF4-FFF2-40B4-BE49-F238E27FC236}">
                    <a16:creationId xmlns:a16="http://schemas.microsoft.com/office/drawing/2014/main" id="{78F2E905-019B-4182-A5C0-4A2941519F73}"/>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3" name="Straight Arrow Connector 32">
                <a:extLst>
                  <a:ext uri="{FF2B5EF4-FFF2-40B4-BE49-F238E27FC236}">
                    <a16:creationId xmlns:a16="http://schemas.microsoft.com/office/drawing/2014/main" id="{21411028-1F85-4205-B274-F2D347EB0C4A}"/>
                  </a:ext>
                </a:extLst>
              </p:cNvPr>
              <p:cNvCxnSpPr>
                <a:cxnSpLocks/>
                <a:endCxn id="29"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AC23EC0-D5D4-4C0E-8E54-01B36B4E11E1}"/>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1A6559-6396-4AD8-82AE-ACE27F47ECF9}"/>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7A9A0AD-EE34-4881-8FEA-30EEAD808E3F}"/>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556A843D-BFE0-441F-A192-F7AB76064BB4}"/>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Processing</a:t>
              </a:r>
            </a:p>
          </p:txBody>
        </p:sp>
        <p:cxnSp>
          <p:nvCxnSpPr>
            <p:cNvPr id="27" name="Straight Arrow Connector 26">
              <a:extLst>
                <a:ext uri="{FF2B5EF4-FFF2-40B4-BE49-F238E27FC236}">
                  <a16:creationId xmlns:a16="http://schemas.microsoft.com/office/drawing/2014/main" id="{688E1EB3-5E18-4BB0-8AC3-88454EE5B4E7}"/>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8" name="Arrow: Left 37">
            <a:extLst>
              <a:ext uri="{FF2B5EF4-FFF2-40B4-BE49-F238E27FC236}">
                <a16:creationId xmlns:a16="http://schemas.microsoft.com/office/drawing/2014/main" id="{0D97C003-3686-4801-8B89-859102438139}"/>
              </a:ext>
            </a:extLst>
          </p:cNvPr>
          <p:cNvSpPr/>
          <p:nvPr/>
        </p:nvSpPr>
        <p:spPr>
          <a:xfrm>
            <a:off x="10065542" y="2942959"/>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D9FB3D74-3462-4CC3-8489-5D33BE74655D}"/>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0" name="TextBox 39">
            <a:extLst>
              <a:ext uri="{FF2B5EF4-FFF2-40B4-BE49-F238E27FC236}">
                <a16:creationId xmlns:a16="http://schemas.microsoft.com/office/drawing/2014/main" id="{68285AB5-A943-47C6-930A-A457BF504DBF}"/>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41" name="TextBox 40">
            <a:extLst>
              <a:ext uri="{FF2B5EF4-FFF2-40B4-BE49-F238E27FC236}">
                <a16:creationId xmlns:a16="http://schemas.microsoft.com/office/drawing/2014/main" id="{4DB1FE3F-2FF3-4770-8D78-00A8DA25FC87}"/>
              </a:ext>
            </a:extLst>
          </p:cNvPr>
          <p:cNvSpPr txBox="1"/>
          <p:nvPr/>
        </p:nvSpPr>
        <p:spPr>
          <a:xfrm>
            <a:off x="6211892" y="2968446"/>
            <a:ext cx="2282997" cy="646331"/>
          </a:xfrm>
          <a:prstGeom prst="rect">
            <a:avLst/>
          </a:prstGeom>
          <a:noFill/>
        </p:spPr>
        <p:txBody>
          <a:bodyPr wrap="none" rtlCol="0">
            <a:spAutoFit/>
          </a:bodyPr>
          <a:lstStyle/>
          <a:p>
            <a:pPr algn="ctr"/>
            <a:r>
              <a:rPr lang="en-US" i="1" dirty="0"/>
              <a:t>We process the event, </a:t>
            </a:r>
            <a:br>
              <a:rPr lang="en-US" i="1" dirty="0"/>
            </a:br>
            <a:r>
              <a:rPr lang="en-US" i="1" dirty="0"/>
              <a:t>identify relevant info</a:t>
            </a:r>
          </a:p>
        </p:txBody>
      </p:sp>
    </p:spTree>
    <p:extLst>
      <p:ext uri="{BB962C8B-B14F-4D97-AF65-F5344CB8AC3E}">
        <p14:creationId xmlns:p14="http://schemas.microsoft.com/office/powerpoint/2010/main" val="419077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1125</TotalTime>
  <Words>6962</Words>
  <Application>Microsoft Office PowerPoint</Application>
  <PresentationFormat>Widescreen</PresentationFormat>
  <Paragraphs>1106</Paragraphs>
  <Slides>64</Slides>
  <Notes>64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Arial Narrow</vt:lpstr>
      <vt:lpstr>CaeciliaLTStd-Light-Identity-H</vt:lpstr>
      <vt:lpstr>Calibri</vt:lpstr>
      <vt:lpstr>Calibri Light</vt:lpstr>
      <vt:lpstr>Office Theme</vt:lpstr>
      <vt:lpstr>Neurodevelopmental differences in affective representations between adults and children:</vt:lpstr>
      <vt:lpstr>The Social &amp; Affective Neuroscience Lab</vt:lpstr>
      <vt:lpstr>PowerPoint Presentation</vt:lpstr>
      <vt:lpstr>PowerPoint Presentation</vt:lpstr>
      <vt:lpstr>My Primary Research Interests</vt:lpstr>
      <vt:lpstr>Emotion Precedes Its Regulation</vt:lpstr>
      <vt:lpstr>Emotion Precedes Its Regulation</vt:lpstr>
      <vt:lpstr>Emotion Precedes Its Regulation</vt:lpstr>
      <vt:lpstr>Emotion Precedes Its Regulation</vt:lpstr>
      <vt:lpstr>Emotion Precedes Its Regulation</vt:lpstr>
      <vt:lpstr>Emotion Precedes Its Regulation</vt:lpstr>
      <vt:lpstr>Emotion Precedes Its Regulation</vt:lpstr>
      <vt:lpstr>Emotion Precedes Its Regulation</vt:lpstr>
      <vt:lpstr>Development is a context crucial to understanding affective cognitions, experiences, and expressions</vt:lpstr>
      <vt:lpstr>Development &amp; Affective Behavior</vt:lpstr>
      <vt:lpstr>Affective Neural Development</vt:lpstr>
      <vt:lpstr>Early normative affective development is characterized by a movement away from visceral, affective experiences to evaluative affective processes which is facilitated by the relatively late development of regulatory systems 1 </vt:lpstr>
      <vt:lpstr>What don’t we know?</vt:lpstr>
      <vt:lpstr>What don’t we know?</vt:lpstr>
      <vt:lpstr>What don’t we know?</vt:lpstr>
      <vt:lpstr>PowerPoint Presentation</vt:lpstr>
      <vt:lpstr>PowerPoint Presentation</vt:lpstr>
      <vt:lpstr>PowerPoint Presentation</vt:lpstr>
      <vt:lpstr>PowerPoint Presentation</vt:lpstr>
      <vt:lpstr>Univariate vs. Multivariate fMRI Analyses</vt:lpstr>
      <vt:lpstr>Univariate vs. Multivariate fMRI Analyses</vt:lpstr>
      <vt:lpstr>Univariate vs. Multivariate fMRI Analyses</vt:lpstr>
      <vt:lpstr>Introducing RSA</vt:lpstr>
      <vt:lpstr>Introducing RSA</vt:lpstr>
      <vt:lpstr>Introducing RSA</vt:lpstr>
      <vt:lpstr>Introducing RSA</vt:lpstr>
      <vt:lpstr>Why RSA?</vt:lpstr>
      <vt:lpstr>Our Data</vt:lpstr>
      <vt:lpstr>Stimuli</vt:lpstr>
      <vt:lpstr>Stimuli</vt:lpstr>
      <vt:lpstr>Stimuli</vt:lpstr>
      <vt:lpstr>Here’s an example!</vt:lpstr>
      <vt:lpstr>Hypotheses</vt:lpstr>
      <vt:lpstr>Regions of Interest</vt:lpstr>
      <vt:lpstr>Analyses</vt:lpstr>
      <vt:lpstr>Analyses</vt:lpstr>
      <vt:lpstr>Analyses</vt:lpstr>
      <vt:lpstr>Analyses</vt:lpstr>
      <vt:lpstr>Analyses</vt:lpstr>
      <vt:lpstr>Stimuli</vt:lpstr>
      <vt:lpstr>    Supported</vt:lpstr>
      <vt:lpstr> Supported</vt:lpstr>
      <vt:lpstr> Supported</vt:lpstr>
      <vt:lpstr> Supported</vt:lpstr>
      <vt:lpstr> Supported</vt:lpstr>
      <vt:lpstr> Supported</vt:lpstr>
      <vt:lpstr> Supported</vt:lpstr>
      <vt:lpstr> Supported</vt:lpstr>
      <vt:lpstr> Supported</vt:lpstr>
      <vt:lpstr>Implications</vt:lpstr>
      <vt:lpstr>Implications</vt:lpstr>
      <vt:lpstr>Limitations of Our Approach</vt:lpstr>
      <vt:lpstr>PowerPoint Presentation</vt:lpstr>
      <vt:lpstr>PowerPoint Presentation</vt:lpstr>
      <vt:lpstr>PowerPoint Presentation</vt:lpstr>
      <vt:lpstr>Why Does Emotion Regulation Matter?</vt:lpstr>
      <vt:lpstr>Why Does Emotion Regulation Matter?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Billy Mitchell</cp:lastModifiedBy>
  <cp:revision>74</cp:revision>
  <dcterms:created xsi:type="dcterms:W3CDTF">2021-10-04T22:35:28Z</dcterms:created>
  <dcterms:modified xsi:type="dcterms:W3CDTF">2021-10-15T00:41:25Z</dcterms:modified>
</cp:coreProperties>
</file>